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4"/>
  </p:notesMasterIdLst>
  <p:sldIdLst>
    <p:sldId id="256" r:id="rId2"/>
    <p:sldId id="258" r:id="rId3"/>
    <p:sldId id="259" r:id="rId4"/>
    <p:sldId id="289" r:id="rId5"/>
    <p:sldId id="276" r:id="rId6"/>
    <p:sldId id="297" r:id="rId7"/>
    <p:sldId id="278" r:id="rId8"/>
    <p:sldId id="279" r:id="rId9"/>
    <p:sldId id="300" r:id="rId10"/>
    <p:sldId id="302" r:id="rId11"/>
    <p:sldId id="303" r:id="rId12"/>
    <p:sldId id="288" r:id="rId13"/>
    <p:sldId id="298" r:id="rId14"/>
    <p:sldId id="312" r:id="rId15"/>
    <p:sldId id="290" r:id="rId16"/>
    <p:sldId id="280" r:id="rId17"/>
    <p:sldId id="299" r:id="rId18"/>
    <p:sldId id="282" r:id="rId19"/>
    <p:sldId id="283" r:id="rId20"/>
    <p:sldId id="284" r:id="rId21"/>
    <p:sldId id="285" r:id="rId22"/>
    <p:sldId id="292" r:id="rId23"/>
    <p:sldId id="293" r:id="rId24"/>
    <p:sldId id="291" r:id="rId25"/>
    <p:sldId id="294" r:id="rId26"/>
    <p:sldId id="296" r:id="rId27"/>
    <p:sldId id="313" r:id="rId28"/>
    <p:sldId id="314" r:id="rId29"/>
    <p:sldId id="318" r:id="rId30"/>
    <p:sldId id="319" r:id="rId31"/>
    <p:sldId id="316" r:id="rId32"/>
    <p:sldId id="286" r:id="rId33"/>
    <p:sldId id="287" r:id="rId34"/>
    <p:sldId id="308" r:id="rId35"/>
    <p:sldId id="309" r:id="rId36"/>
    <p:sldId id="304" r:id="rId37"/>
    <p:sldId id="305" r:id="rId38"/>
    <p:sldId id="306" r:id="rId39"/>
    <p:sldId id="307" r:id="rId40"/>
    <p:sldId id="310" r:id="rId41"/>
    <p:sldId id="317" r:id="rId42"/>
    <p:sldId id="311"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2088" autoAdjust="0"/>
  </p:normalViewPr>
  <p:slideViewPr>
    <p:cSldViewPr snapToGrid="0">
      <p:cViewPr varScale="1">
        <p:scale>
          <a:sx n="81" d="100"/>
          <a:sy n="81" d="100"/>
        </p:scale>
        <p:origin x="1101" y="51"/>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412EA3-9DA7-44A2-9752-5908977F5C26}"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72695B60-226A-45FA-9B0C-D8D17C57137A}">
      <dgm:prSet phldrT="[Text]" custT="1"/>
      <dgm:spPr/>
      <dgm:t>
        <a:bodyPr/>
        <a:lstStyle/>
        <a:p>
          <a:pPr rtl="1"/>
          <a:r>
            <a:rPr lang="fa-IR" sz="24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۱</a:t>
          </a:r>
          <a:r>
            <a:rPr lang="fa-IR" sz="2400" b="1" dirty="0">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 داده خام را جمع‌آوری می‌کنیم (مثلاً عکس، متن، سیگنال).</a:t>
          </a:r>
          <a:endParaRPr lang="en-US" sz="2400" b="1" dirty="0">
            <a:solidFill>
              <a:schemeClr val="tx1"/>
            </a:solidFill>
          </a:endParaRPr>
        </a:p>
      </dgm:t>
    </dgm:pt>
    <dgm:pt modelId="{DD043C56-0F36-407E-BC61-735E1FC2410F}" type="parTrans" cxnId="{9168866F-B48F-4FAA-9AB0-05700BF6687B}">
      <dgm:prSet/>
      <dgm:spPr/>
      <dgm:t>
        <a:bodyPr/>
        <a:lstStyle/>
        <a:p>
          <a:endParaRPr lang="en-US" b="1"/>
        </a:p>
      </dgm:t>
    </dgm:pt>
    <dgm:pt modelId="{BD0F4650-C0C0-4BAB-A52B-F5637AC705D3}" type="sibTrans" cxnId="{9168866F-B48F-4FAA-9AB0-05700BF6687B}">
      <dgm:prSet/>
      <dgm:spPr/>
      <dgm:t>
        <a:bodyPr/>
        <a:lstStyle/>
        <a:p>
          <a:endParaRPr lang="en-US" b="1"/>
        </a:p>
      </dgm:t>
    </dgm:pt>
    <dgm:pt modelId="{9E7EA6D6-151D-434F-AE93-B9ADC75220B6}">
      <dgm:prSet custT="1"/>
      <dgm:spPr/>
      <dgm:t>
        <a:bodyPr/>
        <a:lstStyle/>
        <a:p>
          <a:pPr rtl="1"/>
          <a:r>
            <a:rPr lang="fa-IR" sz="2400" b="1" dirty="0">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۲.آن را به ویژگی‌های عددی تبدیل می‌کنیم.</a:t>
          </a:r>
          <a:endParaRPr lang="en-US" sz="2400" b="1"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dgm:t>
    </dgm:pt>
    <dgm:pt modelId="{A09DCD62-5AB9-4E5D-97E6-3CAB7CC6BD83}" type="parTrans" cxnId="{B0DD2D79-D68C-4879-80CC-CB015AB35736}">
      <dgm:prSet/>
      <dgm:spPr/>
      <dgm:t>
        <a:bodyPr/>
        <a:lstStyle/>
        <a:p>
          <a:endParaRPr lang="en-US" b="1"/>
        </a:p>
      </dgm:t>
    </dgm:pt>
    <dgm:pt modelId="{9D745278-2049-4BD5-BBC8-7B0C310C79FB}" type="sibTrans" cxnId="{B0DD2D79-D68C-4879-80CC-CB015AB35736}">
      <dgm:prSet/>
      <dgm:spPr/>
      <dgm:t>
        <a:bodyPr/>
        <a:lstStyle/>
        <a:p>
          <a:endParaRPr lang="en-US" b="1"/>
        </a:p>
      </dgm:t>
    </dgm:pt>
    <dgm:pt modelId="{E3F34BAB-E2F5-42E8-B864-62DB40BA246B}">
      <dgm:prSet custT="1"/>
      <dgm:spPr/>
      <dgm:t>
        <a:bodyPr/>
        <a:lstStyle/>
        <a:p>
          <a:pPr rtl="1"/>
          <a:r>
            <a:rPr lang="fa-IR" sz="2400" b="1">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۳. مدل ریاضی انتخاب می‌کنیم (مثلاً رگرسیون، شبکه عصبی).</a:t>
          </a:r>
          <a:endParaRPr lang="en-US" sz="2400" b="1"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dgm:t>
    </dgm:pt>
    <dgm:pt modelId="{106CCD88-C216-4A51-BEB3-31D490A71025}" type="parTrans" cxnId="{3D6F1627-61B7-4245-B57D-0536462CCE42}">
      <dgm:prSet/>
      <dgm:spPr/>
      <dgm:t>
        <a:bodyPr/>
        <a:lstStyle/>
        <a:p>
          <a:endParaRPr lang="en-US" b="1"/>
        </a:p>
      </dgm:t>
    </dgm:pt>
    <dgm:pt modelId="{4A4629E2-88A1-4D7B-B3A6-B94DFA02C977}" type="sibTrans" cxnId="{3D6F1627-61B7-4245-B57D-0536462CCE42}">
      <dgm:prSet/>
      <dgm:spPr/>
      <dgm:t>
        <a:bodyPr/>
        <a:lstStyle/>
        <a:p>
          <a:endParaRPr lang="en-US" b="1"/>
        </a:p>
      </dgm:t>
    </dgm:pt>
    <dgm:pt modelId="{EC2AA930-F7F0-4649-B91C-CD77BF067C68}">
      <dgm:prSet custT="1"/>
      <dgm:spPr/>
      <dgm:t>
        <a:bodyPr/>
        <a:lstStyle/>
        <a:p>
          <a:pPr rtl="1"/>
          <a:r>
            <a:rPr lang="fa-IR" sz="2400" b="1" dirty="0">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۴. در فرآیند آموزش، پارامترها را طوری تغییر می‌دهیم که خروجی درست نزدیک‌تر شود.</a:t>
          </a:r>
          <a:endParaRPr lang="en-US" sz="2400" b="1"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dgm:t>
    </dgm:pt>
    <dgm:pt modelId="{916758EA-6CA0-41E2-A817-087347C56C5C}" type="parTrans" cxnId="{102DE15C-88F8-4D77-A81C-46556E8ACD96}">
      <dgm:prSet/>
      <dgm:spPr/>
      <dgm:t>
        <a:bodyPr/>
        <a:lstStyle/>
        <a:p>
          <a:endParaRPr lang="en-US" b="1"/>
        </a:p>
      </dgm:t>
    </dgm:pt>
    <dgm:pt modelId="{0E387139-E975-42B1-8E72-DCD522D2FCEB}" type="sibTrans" cxnId="{102DE15C-88F8-4D77-A81C-46556E8ACD96}">
      <dgm:prSet/>
      <dgm:spPr/>
      <dgm:t>
        <a:bodyPr/>
        <a:lstStyle/>
        <a:p>
          <a:endParaRPr lang="en-US" b="1"/>
        </a:p>
      </dgm:t>
    </dgm:pt>
    <dgm:pt modelId="{8C9F0065-4874-48AC-978D-23FCD91523B6}">
      <dgm:prSet custT="1"/>
      <dgm:spPr/>
      <dgm:t>
        <a:bodyPr/>
        <a:lstStyle/>
        <a:p>
          <a:pPr rtl="1"/>
          <a:r>
            <a:rPr lang="fa-IR" sz="2400" b="1" dirty="0">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۵.در استنتاج، مدل آموزش‌دیده را روی داده‌های جدید اعمال می‌کنیم.</a:t>
          </a:r>
          <a:endParaRPr lang="en-US" sz="2400" b="1"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dgm:t>
    </dgm:pt>
    <dgm:pt modelId="{FB936E8A-F9F5-4241-A5FE-7598ADCC8CCF}" type="parTrans" cxnId="{D6EB14D5-BF4E-46C1-93C7-CCC87A4420E0}">
      <dgm:prSet/>
      <dgm:spPr/>
      <dgm:t>
        <a:bodyPr/>
        <a:lstStyle/>
        <a:p>
          <a:endParaRPr lang="en-US" b="1"/>
        </a:p>
      </dgm:t>
    </dgm:pt>
    <dgm:pt modelId="{39F460BC-CABB-40B3-8301-B01128E640E5}" type="sibTrans" cxnId="{D6EB14D5-BF4E-46C1-93C7-CCC87A4420E0}">
      <dgm:prSet/>
      <dgm:spPr/>
      <dgm:t>
        <a:bodyPr/>
        <a:lstStyle/>
        <a:p>
          <a:endParaRPr lang="en-US" b="1"/>
        </a:p>
      </dgm:t>
    </dgm:pt>
    <dgm:pt modelId="{7C40E0FA-D35F-4EFA-B58D-A305394FAFDE}" type="pres">
      <dgm:prSet presAssocID="{36412EA3-9DA7-44A2-9752-5908977F5C26}" presName="linear" presStyleCnt="0">
        <dgm:presLayoutVars>
          <dgm:animLvl val="lvl"/>
          <dgm:resizeHandles val="exact"/>
        </dgm:presLayoutVars>
      </dgm:prSet>
      <dgm:spPr/>
    </dgm:pt>
    <dgm:pt modelId="{F92A8BAE-0F4A-48C8-B114-7A27271CAD51}" type="pres">
      <dgm:prSet presAssocID="{72695B60-226A-45FA-9B0C-D8D17C57137A}" presName="parentText" presStyleLbl="node1" presStyleIdx="0" presStyleCnt="5" custLinFactNeighborX="6635" custLinFactNeighborY="-15165">
        <dgm:presLayoutVars>
          <dgm:chMax val="0"/>
          <dgm:bulletEnabled val="1"/>
        </dgm:presLayoutVars>
      </dgm:prSet>
      <dgm:spPr/>
    </dgm:pt>
    <dgm:pt modelId="{9F46E3C1-682D-4A2D-8453-0E6AAF4EB529}" type="pres">
      <dgm:prSet presAssocID="{BD0F4650-C0C0-4BAB-A52B-F5637AC705D3}" presName="spacer" presStyleCnt="0"/>
      <dgm:spPr/>
    </dgm:pt>
    <dgm:pt modelId="{1D592312-A9DE-4B22-A94E-653B21FA9078}" type="pres">
      <dgm:prSet presAssocID="{9E7EA6D6-151D-434F-AE93-B9ADC75220B6}" presName="parentText" presStyleLbl="node1" presStyleIdx="1" presStyleCnt="5">
        <dgm:presLayoutVars>
          <dgm:chMax val="0"/>
          <dgm:bulletEnabled val="1"/>
        </dgm:presLayoutVars>
      </dgm:prSet>
      <dgm:spPr/>
    </dgm:pt>
    <dgm:pt modelId="{E5DDC27B-4A7E-41FE-8D69-92E225D61F16}" type="pres">
      <dgm:prSet presAssocID="{9D745278-2049-4BD5-BBC8-7B0C310C79FB}" presName="spacer" presStyleCnt="0"/>
      <dgm:spPr/>
    </dgm:pt>
    <dgm:pt modelId="{8E96545E-149B-4388-9442-51E44948D3F0}" type="pres">
      <dgm:prSet presAssocID="{E3F34BAB-E2F5-42E8-B864-62DB40BA246B}" presName="parentText" presStyleLbl="node1" presStyleIdx="2" presStyleCnt="5">
        <dgm:presLayoutVars>
          <dgm:chMax val="0"/>
          <dgm:bulletEnabled val="1"/>
        </dgm:presLayoutVars>
      </dgm:prSet>
      <dgm:spPr/>
    </dgm:pt>
    <dgm:pt modelId="{827AF31B-62E7-4C9E-9DA4-3857524F548E}" type="pres">
      <dgm:prSet presAssocID="{4A4629E2-88A1-4D7B-B3A6-B94DFA02C977}" presName="spacer" presStyleCnt="0"/>
      <dgm:spPr/>
    </dgm:pt>
    <dgm:pt modelId="{FA3DAC5D-7F09-45BD-8229-EF957BB6F8C1}" type="pres">
      <dgm:prSet presAssocID="{EC2AA930-F7F0-4649-B91C-CD77BF067C68}" presName="parentText" presStyleLbl="node1" presStyleIdx="3" presStyleCnt="5">
        <dgm:presLayoutVars>
          <dgm:chMax val="0"/>
          <dgm:bulletEnabled val="1"/>
        </dgm:presLayoutVars>
      </dgm:prSet>
      <dgm:spPr/>
    </dgm:pt>
    <dgm:pt modelId="{9871E926-AB73-47B7-884C-B2FD92019A7C}" type="pres">
      <dgm:prSet presAssocID="{0E387139-E975-42B1-8E72-DCD522D2FCEB}" presName="spacer" presStyleCnt="0"/>
      <dgm:spPr/>
    </dgm:pt>
    <dgm:pt modelId="{0F8530C8-49E7-48A9-9AC9-594B84539BDF}" type="pres">
      <dgm:prSet presAssocID="{8C9F0065-4874-48AC-978D-23FCD91523B6}" presName="parentText" presStyleLbl="node1" presStyleIdx="4" presStyleCnt="5">
        <dgm:presLayoutVars>
          <dgm:chMax val="0"/>
          <dgm:bulletEnabled val="1"/>
        </dgm:presLayoutVars>
      </dgm:prSet>
      <dgm:spPr/>
    </dgm:pt>
  </dgm:ptLst>
  <dgm:cxnLst>
    <dgm:cxn modelId="{3D6F1627-61B7-4245-B57D-0536462CCE42}" srcId="{36412EA3-9DA7-44A2-9752-5908977F5C26}" destId="{E3F34BAB-E2F5-42E8-B864-62DB40BA246B}" srcOrd="2" destOrd="0" parTransId="{106CCD88-C216-4A51-BEB3-31D490A71025}" sibTransId="{4A4629E2-88A1-4D7B-B3A6-B94DFA02C977}"/>
    <dgm:cxn modelId="{102DE15C-88F8-4D77-A81C-46556E8ACD96}" srcId="{36412EA3-9DA7-44A2-9752-5908977F5C26}" destId="{EC2AA930-F7F0-4649-B91C-CD77BF067C68}" srcOrd="3" destOrd="0" parTransId="{916758EA-6CA0-41E2-A817-087347C56C5C}" sibTransId="{0E387139-E975-42B1-8E72-DCD522D2FCEB}"/>
    <dgm:cxn modelId="{9168866F-B48F-4FAA-9AB0-05700BF6687B}" srcId="{36412EA3-9DA7-44A2-9752-5908977F5C26}" destId="{72695B60-226A-45FA-9B0C-D8D17C57137A}" srcOrd="0" destOrd="0" parTransId="{DD043C56-0F36-407E-BC61-735E1FC2410F}" sibTransId="{BD0F4650-C0C0-4BAB-A52B-F5637AC705D3}"/>
    <dgm:cxn modelId="{E297F84F-0CB4-4B66-9FA4-2CE0DF9FB968}" type="presOf" srcId="{E3F34BAB-E2F5-42E8-B864-62DB40BA246B}" destId="{8E96545E-149B-4388-9442-51E44948D3F0}" srcOrd="0" destOrd="0" presId="urn:microsoft.com/office/officeart/2005/8/layout/vList2"/>
    <dgm:cxn modelId="{B0DD2D79-D68C-4879-80CC-CB015AB35736}" srcId="{36412EA3-9DA7-44A2-9752-5908977F5C26}" destId="{9E7EA6D6-151D-434F-AE93-B9ADC75220B6}" srcOrd="1" destOrd="0" parTransId="{A09DCD62-5AB9-4E5D-97E6-3CAB7CC6BD83}" sibTransId="{9D745278-2049-4BD5-BBC8-7B0C310C79FB}"/>
    <dgm:cxn modelId="{306AA6AD-E8A4-4B38-9BBE-2A59D0057BDE}" type="presOf" srcId="{9E7EA6D6-151D-434F-AE93-B9ADC75220B6}" destId="{1D592312-A9DE-4B22-A94E-653B21FA9078}" srcOrd="0" destOrd="0" presId="urn:microsoft.com/office/officeart/2005/8/layout/vList2"/>
    <dgm:cxn modelId="{680E7EB7-8EB7-4D78-A5B7-F5417A9431C8}" type="presOf" srcId="{72695B60-226A-45FA-9B0C-D8D17C57137A}" destId="{F92A8BAE-0F4A-48C8-B114-7A27271CAD51}" srcOrd="0" destOrd="0" presId="urn:microsoft.com/office/officeart/2005/8/layout/vList2"/>
    <dgm:cxn modelId="{AD563FC4-37FE-4720-B85C-57F3F69F2F97}" type="presOf" srcId="{36412EA3-9DA7-44A2-9752-5908977F5C26}" destId="{7C40E0FA-D35F-4EFA-B58D-A305394FAFDE}" srcOrd="0" destOrd="0" presId="urn:microsoft.com/office/officeart/2005/8/layout/vList2"/>
    <dgm:cxn modelId="{D6EB14D5-BF4E-46C1-93C7-CCC87A4420E0}" srcId="{36412EA3-9DA7-44A2-9752-5908977F5C26}" destId="{8C9F0065-4874-48AC-978D-23FCD91523B6}" srcOrd="4" destOrd="0" parTransId="{FB936E8A-F9F5-4241-A5FE-7598ADCC8CCF}" sibTransId="{39F460BC-CABB-40B3-8301-B01128E640E5}"/>
    <dgm:cxn modelId="{D26EC8D6-877C-4111-B8DF-87433028A13F}" type="presOf" srcId="{EC2AA930-F7F0-4649-B91C-CD77BF067C68}" destId="{FA3DAC5D-7F09-45BD-8229-EF957BB6F8C1}" srcOrd="0" destOrd="0" presId="urn:microsoft.com/office/officeart/2005/8/layout/vList2"/>
    <dgm:cxn modelId="{7B7168E7-11EE-49D8-BE45-A82A5D661C3E}" type="presOf" srcId="{8C9F0065-4874-48AC-978D-23FCD91523B6}" destId="{0F8530C8-49E7-48A9-9AC9-594B84539BDF}" srcOrd="0" destOrd="0" presId="urn:microsoft.com/office/officeart/2005/8/layout/vList2"/>
    <dgm:cxn modelId="{2DCB38B6-7D83-4368-A69B-5A30AE3597A9}" type="presParOf" srcId="{7C40E0FA-D35F-4EFA-B58D-A305394FAFDE}" destId="{F92A8BAE-0F4A-48C8-B114-7A27271CAD51}" srcOrd="0" destOrd="0" presId="urn:microsoft.com/office/officeart/2005/8/layout/vList2"/>
    <dgm:cxn modelId="{CED423DC-F74F-4C3A-B9B2-8C36BAC0F28D}" type="presParOf" srcId="{7C40E0FA-D35F-4EFA-B58D-A305394FAFDE}" destId="{9F46E3C1-682D-4A2D-8453-0E6AAF4EB529}" srcOrd="1" destOrd="0" presId="urn:microsoft.com/office/officeart/2005/8/layout/vList2"/>
    <dgm:cxn modelId="{6FD1B28A-97F0-49CD-A20D-DA1EEACA9BA7}" type="presParOf" srcId="{7C40E0FA-D35F-4EFA-B58D-A305394FAFDE}" destId="{1D592312-A9DE-4B22-A94E-653B21FA9078}" srcOrd="2" destOrd="0" presId="urn:microsoft.com/office/officeart/2005/8/layout/vList2"/>
    <dgm:cxn modelId="{20D2FEEB-7895-4D6F-9039-6C7C87901CFD}" type="presParOf" srcId="{7C40E0FA-D35F-4EFA-B58D-A305394FAFDE}" destId="{E5DDC27B-4A7E-41FE-8D69-92E225D61F16}" srcOrd="3" destOrd="0" presId="urn:microsoft.com/office/officeart/2005/8/layout/vList2"/>
    <dgm:cxn modelId="{EC1BA85B-E8AF-4D76-AC58-4EC26845D117}" type="presParOf" srcId="{7C40E0FA-D35F-4EFA-B58D-A305394FAFDE}" destId="{8E96545E-149B-4388-9442-51E44948D3F0}" srcOrd="4" destOrd="0" presId="urn:microsoft.com/office/officeart/2005/8/layout/vList2"/>
    <dgm:cxn modelId="{279F36A7-1DC7-4B6B-A584-3ABF8168CB37}" type="presParOf" srcId="{7C40E0FA-D35F-4EFA-B58D-A305394FAFDE}" destId="{827AF31B-62E7-4C9E-9DA4-3857524F548E}" srcOrd="5" destOrd="0" presId="urn:microsoft.com/office/officeart/2005/8/layout/vList2"/>
    <dgm:cxn modelId="{3B710E6A-92A8-46BD-B018-521B934BB90E}" type="presParOf" srcId="{7C40E0FA-D35F-4EFA-B58D-A305394FAFDE}" destId="{FA3DAC5D-7F09-45BD-8229-EF957BB6F8C1}" srcOrd="6" destOrd="0" presId="urn:microsoft.com/office/officeart/2005/8/layout/vList2"/>
    <dgm:cxn modelId="{C2E06DDE-B005-4DD4-AA32-E502E883217B}" type="presParOf" srcId="{7C40E0FA-D35F-4EFA-B58D-A305394FAFDE}" destId="{9871E926-AB73-47B7-884C-B2FD92019A7C}" srcOrd="7" destOrd="0" presId="urn:microsoft.com/office/officeart/2005/8/layout/vList2"/>
    <dgm:cxn modelId="{15534138-1D2D-41CE-AF7F-17F728C42564}" type="presParOf" srcId="{7C40E0FA-D35F-4EFA-B58D-A305394FAFDE}" destId="{0F8530C8-49E7-48A9-9AC9-594B84539BD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9A92F0-FFD8-453F-A5FE-2D5A9CE8A969}"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8125A230-6C8A-4630-9E4B-AD2169715594}">
      <dgm:prSet/>
      <dgm:spPr/>
      <dgm:t>
        <a:bodyPr/>
        <a:lstStyle/>
        <a:p>
          <a:r>
            <a:rPr lang="fa-IR">
              <a:cs typeface="B Nazanin" panose="00000400000000000000" pitchFamily="2" charset="-78"/>
            </a:rPr>
            <a:t>جمع‌آوری و پیش‌پردازش داده</a:t>
          </a:r>
          <a:endParaRPr lang="en-US">
            <a:cs typeface="B Nazanin" panose="00000400000000000000" pitchFamily="2" charset="-78"/>
          </a:endParaRPr>
        </a:p>
      </dgm:t>
    </dgm:pt>
    <dgm:pt modelId="{486C525F-AC27-43FE-8BCE-58D86AD70407}" type="parTrans" cxnId="{989FAE9A-6662-4807-8BCA-985592813515}">
      <dgm:prSet/>
      <dgm:spPr/>
      <dgm:t>
        <a:bodyPr/>
        <a:lstStyle/>
        <a:p>
          <a:endParaRPr lang="en-US"/>
        </a:p>
      </dgm:t>
    </dgm:pt>
    <dgm:pt modelId="{0F77065F-A8AE-47A2-9930-23F47FC8E67B}" type="sibTrans" cxnId="{989FAE9A-6662-4807-8BCA-985592813515}">
      <dgm:prSet/>
      <dgm:spPr/>
      <dgm:t>
        <a:bodyPr/>
        <a:lstStyle/>
        <a:p>
          <a:endParaRPr lang="en-US"/>
        </a:p>
      </dgm:t>
    </dgm:pt>
    <dgm:pt modelId="{96C7B7C9-346D-4D56-A1FD-F56099FC6814}">
      <dgm:prSet/>
      <dgm:spPr/>
      <dgm:t>
        <a:bodyPr/>
        <a:lstStyle/>
        <a:p>
          <a:r>
            <a:rPr lang="fa-IR" dirty="0">
              <a:cs typeface="B Nazanin" panose="00000400000000000000" pitchFamily="2" charset="-78"/>
            </a:rPr>
            <a:t>آموزش و اعتبارسنجی مدل</a:t>
          </a:r>
          <a:endParaRPr lang="en-US" dirty="0">
            <a:cs typeface="B Nazanin" panose="00000400000000000000" pitchFamily="2" charset="-78"/>
          </a:endParaRPr>
        </a:p>
      </dgm:t>
    </dgm:pt>
    <dgm:pt modelId="{0E3BCE28-9FFE-4C41-9DC5-85678EF30630}" type="parTrans" cxnId="{AF39F9DD-661C-4A0D-BE03-997959747161}">
      <dgm:prSet/>
      <dgm:spPr/>
      <dgm:t>
        <a:bodyPr/>
        <a:lstStyle/>
        <a:p>
          <a:endParaRPr lang="en-US"/>
        </a:p>
      </dgm:t>
    </dgm:pt>
    <dgm:pt modelId="{099E664C-5D92-4B38-A1B7-BE25DB567B1B}" type="sibTrans" cxnId="{AF39F9DD-661C-4A0D-BE03-997959747161}">
      <dgm:prSet/>
      <dgm:spPr/>
      <dgm:t>
        <a:bodyPr/>
        <a:lstStyle/>
        <a:p>
          <a:endParaRPr lang="en-US"/>
        </a:p>
      </dgm:t>
    </dgm:pt>
    <dgm:pt modelId="{35DD94E8-E289-4D6D-AF36-BC7549835B32}">
      <dgm:prSet/>
      <dgm:spPr/>
      <dgm:t>
        <a:bodyPr/>
        <a:lstStyle/>
        <a:p>
          <a:r>
            <a:rPr lang="fa-IR">
              <a:cs typeface="B Nazanin" panose="00000400000000000000" pitchFamily="2" charset="-78"/>
            </a:rPr>
            <a:t>استقرار برای استفاده واقعی</a:t>
          </a:r>
          <a:endParaRPr lang="en-US">
            <a:cs typeface="B Nazanin" panose="00000400000000000000" pitchFamily="2" charset="-78"/>
          </a:endParaRPr>
        </a:p>
      </dgm:t>
    </dgm:pt>
    <dgm:pt modelId="{35F7FAC3-F8B2-4121-AA96-7A494F8A2C68}" type="parTrans" cxnId="{6408D048-0F69-4961-9F8D-247C6F755302}">
      <dgm:prSet/>
      <dgm:spPr/>
      <dgm:t>
        <a:bodyPr/>
        <a:lstStyle/>
        <a:p>
          <a:endParaRPr lang="en-US"/>
        </a:p>
      </dgm:t>
    </dgm:pt>
    <dgm:pt modelId="{C77A165A-35B8-4E11-981E-2BBDE65CD318}" type="sibTrans" cxnId="{6408D048-0F69-4961-9F8D-247C6F755302}">
      <dgm:prSet/>
      <dgm:spPr/>
      <dgm:t>
        <a:bodyPr/>
        <a:lstStyle/>
        <a:p>
          <a:endParaRPr lang="en-US"/>
        </a:p>
      </dgm:t>
    </dgm:pt>
    <dgm:pt modelId="{5DE5E881-A993-4B9A-A7A0-7FE19C04FD6C}">
      <dgm:prSet/>
      <dgm:spPr/>
      <dgm:t>
        <a:bodyPr/>
        <a:lstStyle/>
        <a:p>
          <a:r>
            <a:rPr lang="fa-IR" dirty="0">
              <a:cs typeface="B Nazanin" panose="00000400000000000000" pitchFamily="2" charset="-78"/>
            </a:rPr>
            <a:t>پایش و به‌روزرسانی مداوم</a:t>
          </a:r>
          <a:endParaRPr lang="en-US" dirty="0">
            <a:cs typeface="B Nazanin" panose="00000400000000000000" pitchFamily="2" charset="-78"/>
          </a:endParaRPr>
        </a:p>
      </dgm:t>
    </dgm:pt>
    <dgm:pt modelId="{71C979AD-875A-4CCC-8A6D-01C4077C57DA}" type="parTrans" cxnId="{5F95B810-B20C-4F78-BA9C-A8C5FC66C287}">
      <dgm:prSet/>
      <dgm:spPr/>
      <dgm:t>
        <a:bodyPr/>
        <a:lstStyle/>
        <a:p>
          <a:endParaRPr lang="en-US"/>
        </a:p>
      </dgm:t>
    </dgm:pt>
    <dgm:pt modelId="{4F7A451B-10E1-436D-BEEC-D2A1526A9DBA}" type="sibTrans" cxnId="{5F95B810-B20C-4F78-BA9C-A8C5FC66C287}">
      <dgm:prSet/>
      <dgm:spPr/>
      <dgm:t>
        <a:bodyPr/>
        <a:lstStyle/>
        <a:p>
          <a:endParaRPr lang="en-US"/>
        </a:p>
      </dgm:t>
    </dgm:pt>
    <dgm:pt modelId="{A49774A4-D665-4370-B1E3-875177C8F653}" type="pres">
      <dgm:prSet presAssocID="{509A92F0-FFD8-453F-A5FE-2D5A9CE8A969}" presName="Name0" presStyleCnt="0">
        <dgm:presLayoutVars>
          <dgm:chMax val="7"/>
          <dgm:dir/>
          <dgm:animLvl val="lvl"/>
          <dgm:resizeHandles val="exact"/>
        </dgm:presLayoutVars>
      </dgm:prSet>
      <dgm:spPr/>
    </dgm:pt>
    <dgm:pt modelId="{0FC7D807-AFFE-4278-B35F-68020984732A}" type="pres">
      <dgm:prSet presAssocID="{8125A230-6C8A-4630-9E4B-AD2169715594}" presName="circle1" presStyleLbl="node1" presStyleIdx="0" presStyleCnt="4"/>
      <dgm:spPr/>
    </dgm:pt>
    <dgm:pt modelId="{4DCD1801-C4AF-41AB-9CA3-29FD1EA19832}" type="pres">
      <dgm:prSet presAssocID="{8125A230-6C8A-4630-9E4B-AD2169715594}" presName="space" presStyleCnt="0"/>
      <dgm:spPr/>
    </dgm:pt>
    <dgm:pt modelId="{833B7F15-4FF1-4FE9-B048-4830B048BC26}" type="pres">
      <dgm:prSet presAssocID="{8125A230-6C8A-4630-9E4B-AD2169715594}" presName="rect1" presStyleLbl="alignAcc1" presStyleIdx="0" presStyleCnt="4"/>
      <dgm:spPr/>
    </dgm:pt>
    <dgm:pt modelId="{9242E786-F7D8-4AC0-B9C1-6F314D59A419}" type="pres">
      <dgm:prSet presAssocID="{96C7B7C9-346D-4D56-A1FD-F56099FC6814}" presName="vertSpace2" presStyleLbl="node1" presStyleIdx="0" presStyleCnt="4"/>
      <dgm:spPr/>
    </dgm:pt>
    <dgm:pt modelId="{B18E5DC2-C83F-40F9-97CD-C9E4A94AD3C8}" type="pres">
      <dgm:prSet presAssocID="{96C7B7C9-346D-4D56-A1FD-F56099FC6814}" presName="circle2" presStyleLbl="node1" presStyleIdx="1" presStyleCnt="4"/>
      <dgm:spPr/>
    </dgm:pt>
    <dgm:pt modelId="{4AF08A61-9681-42A3-A4CE-66AF2B5E641C}" type="pres">
      <dgm:prSet presAssocID="{96C7B7C9-346D-4D56-A1FD-F56099FC6814}" presName="rect2" presStyleLbl="alignAcc1" presStyleIdx="1" presStyleCnt="4"/>
      <dgm:spPr/>
    </dgm:pt>
    <dgm:pt modelId="{DFA04362-63E2-44F3-BFA9-D45EED3EA685}" type="pres">
      <dgm:prSet presAssocID="{35DD94E8-E289-4D6D-AF36-BC7549835B32}" presName="vertSpace3" presStyleLbl="node1" presStyleIdx="1" presStyleCnt="4"/>
      <dgm:spPr/>
    </dgm:pt>
    <dgm:pt modelId="{C2951717-293E-4BC6-B462-EE4E8E3EF505}" type="pres">
      <dgm:prSet presAssocID="{35DD94E8-E289-4D6D-AF36-BC7549835B32}" presName="circle3" presStyleLbl="node1" presStyleIdx="2" presStyleCnt="4"/>
      <dgm:spPr/>
    </dgm:pt>
    <dgm:pt modelId="{D3E4AD91-AB93-49C4-A465-78A33A86E393}" type="pres">
      <dgm:prSet presAssocID="{35DD94E8-E289-4D6D-AF36-BC7549835B32}" presName="rect3" presStyleLbl="alignAcc1" presStyleIdx="2" presStyleCnt="4"/>
      <dgm:spPr/>
    </dgm:pt>
    <dgm:pt modelId="{69BE32C5-554A-41D8-8D18-93F3B0AA4CDE}" type="pres">
      <dgm:prSet presAssocID="{5DE5E881-A993-4B9A-A7A0-7FE19C04FD6C}" presName="vertSpace4" presStyleLbl="node1" presStyleIdx="2" presStyleCnt="4"/>
      <dgm:spPr/>
    </dgm:pt>
    <dgm:pt modelId="{52B85121-63EF-458C-9B00-9165D5A70B45}" type="pres">
      <dgm:prSet presAssocID="{5DE5E881-A993-4B9A-A7A0-7FE19C04FD6C}" presName="circle4" presStyleLbl="node1" presStyleIdx="3" presStyleCnt="4"/>
      <dgm:spPr/>
    </dgm:pt>
    <dgm:pt modelId="{FD740A7F-54D3-4E23-BFC3-CA1B5C6400D1}" type="pres">
      <dgm:prSet presAssocID="{5DE5E881-A993-4B9A-A7A0-7FE19C04FD6C}" presName="rect4" presStyleLbl="alignAcc1" presStyleIdx="3" presStyleCnt="4"/>
      <dgm:spPr/>
    </dgm:pt>
    <dgm:pt modelId="{B02AA378-B92A-45B7-B72E-EB18BF61353E}" type="pres">
      <dgm:prSet presAssocID="{8125A230-6C8A-4630-9E4B-AD2169715594}" presName="rect1ParTxNoCh" presStyleLbl="alignAcc1" presStyleIdx="3" presStyleCnt="4">
        <dgm:presLayoutVars>
          <dgm:chMax val="1"/>
          <dgm:bulletEnabled val="1"/>
        </dgm:presLayoutVars>
      </dgm:prSet>
      <dgm:spPr/>
    </dgm:pt>
    <dgm:pt modelId="{A75C42F9-8BB1-443D-A422-FBD76AD5C207}" type="pres">
      <dgm:prSet presAssocID="{96C7B7C9-346D-4D56-A1FD-F56099FC6814}" presName="rect2ParTxNoCh" presStyleLbl="alignAcc1" presStyleIdx="3" presStyleCnt="4">
        <dgm:presLayoutVars>
          <dgm:chMax val="1"/>
          <dgm:bulletEnabled val="1"/>
        </dgm:presLayoutVars>
      </dgm:prSet>
      <dgm:spPr/>
    </dgm:pt>
    <dgm:pt modelId="{FEF44657-6E17-400E-B2A9-C81EA8BEF3C0}" type="pres">
      <dgm:prSet presAssocID="{35DD94E8-E289-4D6D-AF36-BC7549835B32}" presName="rect3ParTxNoCh" presStyleLbl="alignAcc1" presStyleIdx="3" presStyleCnt="4">
        <dgm:presLayoutVars>
          <dgm:chMax val="1"/>
          <dgm:bulletEnabled val="1"/>
        </dgm:presLayoutVars>
      </dgm:prSet>
      <dgm:spPr/>
    </dgm:pt>
    <dgm:pt modelId="{A169F913-D01A-4C13-B795-5E6BCCDFF01E}" type="pres">
      <dgm:prSet presAssocID="{5DE5E881-A993-4B9A-A7A0-7FE19C04FD6C}" presName="rect4ParTxNoCh" presStyleLbl="alignAcc1" presStyleIdx="3" presStyleCnt="4">
        <dgm:presLayoutVars>
          <dgm:chMax val="1"/>
          <dgm:bulletEnabled val="1"/>
        </dgm:presLayoutVars>
      </dgm:prSet>
      <dgm:spPr/>
    </dgm:pt>
  </dgm:ptLst>
  <dgm:cxnLst>
    <dgm:cxn modelId="{1D3CA406-AC6A-429B-91B5-567C66409730}" type="presOf" srcId="{509A92F0-FFD8-453F-A5FE-2D5A9CE8A969}" destId="{A49774A4-D665-4370-B1E3-875177C8F653}" srcOrd="0" destOrd="0" presId="urn:microsoft.com/office/officeart/2005/8/layout/target3"/>
    <dgm:cxn modelId="{82B16810-0310-41FB-B35B-AF905C7E35F9}" type="presOf" srcId="{96C7B7C9-346D-4D56-A1FD-F56099FC6814}" destId="{A75C42F9-8BB1-443D-A422-FBD76AD5C207}" srcOrd="1" destOrd="0" presId="urn:microsoft.com/office/officeart/2005/8/layout/target3"/>
    <dgm:cxn modelId="{5F95B810-B20C-4F78-BA9C-A8C5FC66C287}" srcId="{509A92F0-FFD8-453F-A5FE-2D5A9CE8A969}" destId="{5DE5E881-A993-4B9A-A7A0-7FE19C04FD6C}" srcOrd="3" destOrd="0" parTransId="{71C979AD-875A-4CCC-8A6D-01C4077C57DA}" sibTransId="{4F7A451B-10E1-436D-BEEC-D2A1526A9DBA}"/>
    <dgm:cxn modelId="{707C3412-F628-4F46-AA22-F66B95E2C38E}" type="presOf" srcId="{5DE5E881-A993-4B9A-A7A0-7FE19C04FD6C}" destId="{A169F913-D01A-4C13-B795-5E6BCCDFF01E}" srcOrd="1" destOrd="0" presId="urn:microsoft.com/office/officeart/2005/8/layout/target3"/>
    <dgm:cxn modelId="{C1BCC513-8CA8-49F5-9F91-04BA4232A8CE}" type="presOf" srcId="{96C7B7C9-346D-4D56-A1FD-F56099FC6814}" destId="{4AF08A61-9681-42A3-A4CE-66AF2B5E641C}" srcOrd="0" destOrd="0" presId="urn:microsoft.com/office/officeart/2005/8/layout/target3"/>
    <dgm:cxn modelId="{15048F3A-6C11-4FFF-AF25-B48B08025E0C}" type="presOf" srcId="{35DD94E8-E289-4D6D-AF36-BC7549835B32}" destId="{D3E4AD91-AB93-49C4-A465-78A33A86E393}" srcOrd="0" destOrd="0" presId="urn:microsoft.com/office/officeart/2005/8/layout/target3"/>
    <dgm:cxn modelId="{6408D048-0F69-4961-9F8D-247C6F755302}" srcId="{509A92F0-FFD8-453F-A5FE-2D5A9CE8A969}" destId="{35DD94E8-E289-4D6D-AF36-BC7549835B32}" srcOrd="2" destOrd="0" parTransId="{35F7FAC3-F8B2-4121-AA96-7A494F8A2C68}" sibTransId="{C77A165A-35B8-4E11-981E-2BBDE65CD318}"/>
    <dgm:cxn modelId="{2F774E4E-CA16-4B3D-B2F8-804FDA08AD69}" type="presOf" srcId="{35DD94E8-E289-4D6D-AF36-BC7549835B32}" destId="{FEF44657-6E17-400E-B2A9-C81EA8BEF3C0}" srcOrd="1" destOrd="0" presId="urn:microsoft.com/office/officeart/2005/8/layout/target3"/>
    <dgm:cxn modelId="{D3CFB573-5727-4129-9F30-810C098B3481}" type="presOf" srcId="{5DE5E881-A993-4B9A-A7A0-7FE19C04FD6C}" destId="{FD740A7F-54D3-4E23-BFC3-CA1B5C6400D1}" srcOrd="0" destOrd="0" presId="urn:microsoft.com/office/officeart/2005/8/layout/target3"/>
    <dgm:cxn modelId="{989FAE9A-6662-4807-8BCA-985592813515}" srcId="{509A92F0-FFD8-453F-A5FE-2D5A9CE8A969}" destId="{8125A230-6C8A-4630-9E4B-AD2169715594}" srcOrd="0" destOrd="0" parTransId="{486C525F-AC27-43FE-8BCE-58D86AD70407}" sibTransId="{0F77065F-A8AE-47A2-9930-23F47FC8E67B}"/>
    <dgm:cxn modelId="{96D2239C-9143-4C01-9953-223875A07BCA}" type="presOf" srcId="{8125A230-6C8A-4630-9E4B-AD2169715594}" destId="{B02AA378-B92A-45B7-B72E-EB18BF61353E}" srcOrd="1" destOrd="0" presId="urn:microsoft.com/office/officeart/2005/8/layout/target3"/>
    <dgm:cxn modelId="{489C11A0-1C27-4C90-831C-B84D8DE974AB}" type="presOf" srcId="{8125A230-6C8A-4630-9E4B-AD2169715594}" destId="{833B7F15-4FF1-4FE9-B048-4830B048BC26}" srcOrd="0" destOrd="0" presId="urn:microsoft.com/office/officeart/2005/8/layout/target3"/>
    <dgm:cxn modelId="{AF39F9DD-661C-4A0D-BE03-997959747161}" srcId="{509A92F0-FFD8-453F-A5FE-2D5A9CE8A969}" destId="{96C7B7C9-346D-4D56-A1FD-F56099FC6814}" srcOrd="1" destOrd="0" parTransId="{0E3BCE28-9FFE-4C41-9DC5-85678EF30630}" sibTransId="{099E664C-5D92-4B38-A1B7-BE25DB567B1B}"/>
    <dgm:cxn modelId="{844CC8C3-01B5-4CC0-A5C5-D269BA9E5149}" type="presParOf" srcId="{A49774A4-D665-4370-B1E3-875177C8F653}" destId="{0FC7D807-AFFE-4278-B35F-68020984732A}" srcOrd="0" destOrd="0" presId="urn:microsoft.com/office/officeart/2005/8/layout/target3"/>
    <dgm:cxn modelId="{637931ED-A77A-4A18-AD97-3A18D14DCED6}" type="presParOf" srcId="{A49774A4-D665-4370-B1E3-875177C8F653}" destId="{4DCD1801-C4AF-41AB-9CA3-29FD1EA19832}" srcOrd="1" destOrd="0" presId="urn:microsoft.com/office/officeart/2005/8/layout/target3"/>
    <dgm:cxn modelId="{80CEF496-68D8-47FD-846A-583990FA2009}" type="presParOf" srcId="{A49774A4-D665-4370-B1E3-875177C8F653}" destId="{833B7F15-4FF1-4FE9-B048-4830B048BC26}" srcOrd="2" destOrd="0" presId="urn:microsoft.com/office/officeart/2005/8/layout/target3"/>
    <dgm:cxn modelId="{780C7700-6703-4922-A496-7EB878236E32}" type="presParOf" srcId="{A49774A4-D665-4370-B1E3-875177C8F653}" destId="{9242E786-F7D8-4AC0-B9C1-6F314D59A419}" srcOrd="3" destOrd="0" presId="urn:microsoft.com/office/officeart/2005/8/layout/target3"/>
    <dgm:cxn modelId="{8CC8AAB5-E296-4C34-937F-88FA97EE2F57}" type="presParOf" srcId="{A49774A4-D665-4370-B1E3-875177C8F653}" destId="{B18E5DC2-C83F-40F9-97CD-C9E4A94AD3C8}" srcOrd="4" destOrd="0" presId="urn:microsoft.com/office/officeart/2005/8/layout/target3"/>
    <dgm:cxn modelId="{5843DA1A-FE5F-4E21-963D-6AE71E0A2835}" type="presParOf" srcId="{A49774A4-D665-4370-B1E3-875177C8F653}" destId="{4AF08A61-9681-42A3-A4CE-66AF2B5E641C}" srcOrd="5" destOrd="0" presId="urn:microsoft.com/office/officeart/2005/8/layout/target3"/>
    <dgm:cxn modelId="{48AF2278-8E6F-465D-8729-D89E4D1B7028}" type="presParOf" srcId="{A49774A4-D665-4370-B1E3-875177C8F653}" destId="{DFA04362-63E2-44F3-BFA9-D45EED3EA685}" srcOrd="6" destOrd="0" presId="urn:microsoft.com/office/officeart/2005/8/layout/target3"/>
    <dgm:cxn modelId="{812276C1-C730-48D4-B053-C5E2A5D5E7F1}" type="presParOf" srcId="{A49774A4-D665-4370-B1E3-875177C8F653}" destId="{C2951717-293E-4BC6-B462-EE4E8E3EF505}" srcOrd="7" destOrd="0" presId="urn:microsoft.com/office/officeart/2005/8/layout/target3"/>
    <dgm:cxn modelId="{1AA8C4D3-AD32-4C04-9FDC-246A96B79BCE}" type="presParOf" srcId="{A49774A4-D665-4370-B1E3-875177C8F653}" destId="{D3E4AD91-AB93-49C4-A465-78A33A86E393}" srcOrd="8" destOrd="0" presId="urn:microsoft.com/office/officeart/2005/8/layout/target3"/>
    <dgm:cxn modelId="{130E0BF5-D5F5-492B-A175-D26AB9307C99}" type="presParOf" srcId="{A49774A4-D665-4370-B1E3-875177C8F653}" destId="{69BE32C5-554A-41D8-8D18-93F3B0AA4CDE}" srcOrd="9" destOrd="0" presId="urn:microsoft.com/office/officeart/2005/8/layout/target3"/>
    <dgm:cxn modelId="{DA1773C5-A8B4-43B9-ADFE-E65717652A69}" type="presParOf" srcId="{A49774A4-D665-4370-B1E3-875177C8F653}" destId="{52B85121-63EF-458C-9B00-9165D5A70B45}" srcOrd="10" destOrd="0" presId="urn:microsoft.com/office/officeart/2005/8/layout/target3"/>
    <dgm:cxn modelId="{43840AC8-9DDB-485F-8F86-92EE5DBFF200}" type="presParOf" srcId="{A49774A4-D665-4370-B1E3-875177C8F653}" destId="{FD740A7F-54D3-4E23-BFC3-CA1B5C6400D1}" srcOrd="11" destOrd="0" presId="urn:microsoft.com/office/officeart/2005/8/layout/target3"/>
    <dgm:cxn modelId="{F752AC71-73CC-415F-A3FF-766724A9EB79}" type="presParOf" srcId="{A49774A4-D665-4370-B1E3-875177C8F653}" destId="{B02AA378-B92A-45B7-B72E-EB18BF61353E}" srcOrd="12" destOrd="0" presId="urn:microsoft.com/office/officeart/2005/8/layout/target3"/>
    <dgm:cxn modelId="{0EEFB4EA-ABF0-4802-9E40-C4DE324F86F1}" type="presParOf" srcId="{A49774A4-D665-4370-B1E3-875177C8F653}" destId="{A75C42F9-8BB1-443D-A422-FBD76AD5C207}" srcOrd="13" destOrd="0" presId="urn:microsoft.com/office/officeart/2005/8/layout/target3"/>
    <dgm:cxn modelId="{35004BBF-972E-4DFD-A492-575713F1CA96}" type="presParOf" srcId="{A49774A4-D665-4370-B1E3-875177C8F653}" destId="{FEF44657-6E17-400E-B2A9-C81EA8BEF3C0}" srcOrd="14" destOrd="0" presId="urn:microsoft.com/office/officeart/2005/8/layout/target3"/>
    <dgm:cxn modelId="{1EB3FEFE-E672-42E3-BD88-B77B5162C327}" type="presParOf" srcId="{A49774A4-D665-4370-B1E3-875177C8F653}" destId="{A169F913-D01A-4C13-B795-5E6BCCDFF01E}"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DAFF18-B751-4845-A139-546677C781C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EDD7E70-3ABE-4700-BC5F-6E1E7A7546B4}">
      <dgm:prSet/>
      <dgm:spPr/>
      <dgm:t>
        <a:bodyPr/>
        <a:lstStyle/>
        <a:p>
          <a:r>
            <a:rPr lang="en-US"/>
            <a:t>1- Chatgpt</a:t>
          </a:r>
        </a:p>
      </dgm:t>
    </dgm:pt>
    <dgm:pt modelId="{1571A9E1-C02D-4D63-BDD0-50D4785A84F2}" type="parTrans" cxnId="{1FF5EB9B-29FB-403B-98F2-65E8F7CDE759}">
      <dgm:prSet/>
      <dgm:spPr/>
      <dgm:t>
        <a:bodyPr/>
        <a:lstStyle/>
        <a:p>
          <a:endParaRPr lang="en-US"/>
        </a:p>
      </dgm:t>
    </dgm:pt>
    <dgm:pt modelId="{EC0B0BC7-E868-4B4E-A8D9-F2CFE2F0BACD}" type="sibTrans" cxnId="{1FF5EB9B-29FB-403B-98F2-65E8F7CDE759}">
      <dgm:prSet/>
      <dgm:spPr/>
      <dgm:t>
        <a:bodyPr/>
        <a:lstStyle/>
        <a:p>
          <a:endParaRPr lang="en-US"/>
        </a:p>
      </dgm:t>
    </dgm:pt>
    <dgm:pt modelId="{AC7F43A6-B2F2-40F3-8356-7AF9A365E709}">
      <dgm:prSet/>
      <dgm:spPr/>
      <dgm:t>
        <a:bodyPr/>
        <a:lstStyle/>
        <a:p>
          <a:r>
            <a:rPr lang="en-US"/>
            <a:t>2- Grok</a:t>
          </a:r>
        </a:p>
      </dgm:t>
    </dgm:pt>
    <dgm:pt modelId="{74506CA8-7846-418C-9788-49AA232B9106}" type="parTrans" cxnId="{B3DF3C75-BAD7-4460-85E8-9405459F53A8}">
      <dgm:prSet/>
      <dgm:spPr/>
      <dgm:t>
        <a:bodyPr/>
        <a:lstStyle/>
        <a:p>
          <a:endParaRPr lang="en-US"/>
        </a:p>
      </dgm:t>
    </dgm:pt>
    <dgm:pt modelId="{9CE3B9A8-A158-4584-8E7C-E2D543D4C412}" type="sibTrans" cxnId="{B3DF3C75-BAD7-4460-85E8-9405459F53A8}">
      <dgm:prSet/>
      <dgm:spPr/>
      <dgm:t>
        <a:bodyPr/>
        <a:lstStyle/>
        <a:p>
          <a:endParaRPr lang="en-US"/>
        </a:p>
      </dgm:t>
    </dgm:pt>
    <dgm:pt modelId="{B7F0626A-E79B-4B3E-8729-B608F6F1DA10}">
      <dgm:prSet/>
      <dgm:spPr/>
      <dgm:t>
        <a:bodyPr/>
        <a:lstStyle/>
        <a:p>
          <a:r>
            <a:rPr lang="en-US"/>
            <a:t>3- Perplexity</a:t>
          </a:r>
        </a:p>
      </dgm:t>
    </dgm:pt>
    <dgm:pt modelId="{85F4CEAD-28F4-40AC-AA05-6BA9E7D2FA14}" type="parTrans" cxnId="{52825F6C-AF1F-4CAD-AD0C-2F07D24DE45D}">
      <dgm:prSet/>
      <dgm:spPr/>
      <dgm:t>
        <a:bodyPr/>
        <a:lstStyle/>
        <a:p>
          <a:endParaRPr lang="en-US"/>
        </a:p>
      </dgm:t>
    </dgm:pt>
    <dgm:pt modelId="{8594B2E4-64E4-4EC2-959E-8446693C146D}" type="sibTrans" cxnId="{52825F6C-AF1F-4CAD-AD0C-2F07D24DE45D}">
      <dgm:prSet/>
      <dgm:spPr/>
      <dgm:t>
        <a:bodyPr/>
        <a:lstStyle/>
        <a:p>
          <a:endParaRPr lang="en-US"/>
        </a:p>
      </dgm:t>
    </dgm:pt>
    <dgm:pt modelId="{B18C7406-D252-4FE4-8AD6-9D942D30135B}">
      <dgm:prSet/>
      <dgm:spPr/>
      <dgm:t>
        <a:bodyPr/>
        <a:lstStyle/>
        <a:p>
          <a:r>
            <a:rPr lang="en-US"/>
            <a:t>4-qwen ai</a:t>
          </a:r>
        </a:p>
      </dgm:t>
    </dgm:pt>
    <dgm:pt modelId="{54819611-37E7-4E01-8B6E-AE9C113330AB}" type="parTrans" cxnId="{A5F6F874-8B3B-4910-BB70-FFE9E43D25D7}">
      <dgm:prSet/>
      <dgm:spPr/>
      <dgm:t>
        <a:bodyPr/>
        <a:lstStyle/>
        <a:p>
          <a:endParaRPr lang="en-US"/>
        </a:p>
      </dgm:t>
    </dgm:pt>
    <dgm:pt modelId="{390EE047-E41C-47DC-BFA9-70CF21822A03}" type="sibTrans" cxnId="{A5F6F874-8B3B-4910-BB70-FFE9E43D25D7}">
      <dgm:prSet/>
      <dgm:spPr/>
      <dgm:t>
        <a:bodyPr/>
        <a:lstStyle/>
        <a:p>
          <a:endParaRPr lang="en-US"/>
        </a:p>
      </dgm:t>
    </dgm:pt>
    <dgm:pt modelId="{69B26C76-D69C-4CDC-BAD0-5E7F587FDD4C}">
      <dgm:prSet/>
      <dgm:spPr/>
      <dgm:t>
        <a:bodyPr/>
        <a:lstStyle/>
        <a:p>
          <a:r>
            <a:rPr lang="en-US"/>
            <a:t>5- AI google</a:t>
          </a:r>
        </a:p>
      </dgm:t>
    </dgm:pt>
    <dgm:pt modelId="{6F82F078-0868-4862-AC4C-DFD7F49EFA26}" type="parTrans" cxnId="{53A52CA8-F24A-4C60-8F44-D74F9AC8B9AD}">
      <dgm:prSet/>
      <dgm:spPr/>
      <dgm:t>
        <a:bodyPr/>
        <a:lstStyle/>
        <a:p>
          <a:endParaRPr lang="en-US"/>
        </a:p>
      </dgm:t>
    </dgm:pt>
    <dgm:pt modelId="{4028FB47-BA79-4DEF-BBDF-1B942F7AC0BD}" type="sibTrans" cxnId="{53A52CA8-F24A-4C60-8F44-D74F9AC8B9AD}">
      <dgm:prSet/>
      <dgm:spPr/>
      <dgm:t>
        <a:bodyPr/>
        <a:lstStyle/>
        <a:p>
          <a:endParaRPr lang="en-US"/>
        </a:p>
      </dgm:t>
    </dgm:pt>
    <dgm:pt modelId="{119091BE-0891-4A0B-8377-497ECF4ABE15}" type="pres">
      <dgm:prSet presAssocID="{FADAFF18-B751-4845-A139-546677C781C7}" presName="linear" presStyleCnt="0">
        <dgm:presLayoutVars>
          <dgm:animLvl val="lvl"/>
          <dgm:resizeHandles val="exact"/>
        </dgm:presLayoutVars>
      </dgm:prSet>
      <dgm:spPr/>
    </dgm:pt>
    <dgm:pt modelId="{E002479A-8B83-4AAF-A4F0-ABE766BD8419}" type="pres">
      <dgm:prSet presAssocID="{EEDD7E70-3ABE-4700-BC5F-6E1E7A7546B4}" presName="parentText" presStyleLbl="node1" presStyleIdx="0" presStyleCnt="5">
        <dgm:presLayoutVars>
          <dgm:chMax val="0"/>
          <dgm:bulletEnabled val="1"/>
        </dgm:presLayoutVars>
      </dgm:prSet>
      <dgm:spPr/>
    </dgm:pt>
    <dgm:pt modelId="{15B7276C-59E4-4192-A7BD-9A19D4F73FC9}" type="pres">
      <dgm:prSet presAssocID="{EC0B0BC7-E868-4B4E-A8D9-F2CFE2F0BACD}" presName="spacer" presStyleCnt="0"/>
      <dgm:spPr/>
    </dgm:pt>
    <dgm:pt modelId="{0311A2AB-960F-4684-85C8-34FFC4B933D4}" type="pres">
      <dgm:prSet presAssocID="{AC7F43A6-B2F2-40F3-8356-7AF9A365E709}" presName="parentText" presStyleLbl="node1" presStyleIdx="1" presStyleCnt="5">
        <dgm:presLayoutVars>
          <dgm:chMax val="0"/>
          <dgm:bulletEnabled val="1"/>
        </dgm:presLayoutVars>
      </dgm:prSet>
      <dgm:spPr/>
    </dgm:pt>
    <dgm:pt modelId="{5225C2E4-2779-4A86-AE27-F2A91AD3FCE8}" type="pres">
      <dgm:prSet presAssocID="{9CE3B9A8-A158-4584-8E7C-E2D543D4C412}" presName="spacer" presStyleCnt="0"/>
      <dgm:spPr/>
    </dgm:pt>
    <dgm:pt modelId="{FEC9358F-B95E-4ACF-88E8-66DF4E1FC759}" type="pres">
      <dgm:prSet presAssocID="{B7F0626A-E79B-4B3E-8729-B608F6F1DA10}" presName="parentText" presStyleLbl="node1" presStyleIdx="2" presStyleCnt="5">
        <dgm:presLayoutVars>
          <dgm:chMax val="0"/>
          <dgm:bulletEnabled val="1"/>
        </dgm:presLayoutVars>
      </dgm:prSet>
      <dgm:spPr/>
    </dgm:pt>
    <dgm:pt modelId="{C9AC356A-17FD-4085-BF6D-872DA3E55009}" type="pres">
      <dgm:prSet presAssocID="{8594B2E4-64E4-4EC2-959E-8446693C146D}" presName="spacer" presStyleCnt="0"/>
      <dgm:spPr/>
    </dgm:pt>
    <dgm:pt modelId="{CE45D61A-C4AF-42A1-A1E8-46CBD8D8527C}" type="pres">
      <dgm:prSet presAssocID="{B18C7406-D252-4FE4-8AD6-9D942D30135B}" presName="parentText" presStyleLbl="node1" presStyleIdx="3" presStyleCnt="5">
        <dgm:presLayoutVars>
          <dgm:chMax val="0"/>
          <dgm:bulletEnabled val="1"/>
        </dgm:presLayoutVars>
      </dgm:prSet>
      <dgm:spPr/>
    </dgm:pt>
    <dgm:pt modelId="{B87A49AF-D8D8-4143-AA79-720D6D0429DC}" type="pres">
      <dgm:prSet presAssocID="{390EE047-E41C-47DC-BFA9-70CF21822A03}" presName="spacer" presStyleCnt="0"/>
      <dgm:spPr/>
    </dgm:pt>
    <dgm:pt modelId="{EC7F34F6-41F7-46C8-995D-B01535CDA2D1}" type="pres">
      <dgm:prSet presAssocID="{69B26C76-D69C-4CDC-BAD0-5E7F587FDD4C}" presName="parentText" presStyleLbl="node1" presStyleIdx="4" presStyleCnt="5">
        <dgm:presLayoutVars>
          <dgm:chMax val="0"/>
          <dgm:bulletEnabled val="1"/>
        </dgm:presLayoutVars>
      </dgm:prSet>
      <dgm:spPr/>
    </dgm:pt>
  </dgm:ptLst>
  <dgm:cxnLst>
    <dgm:cxn modelId="{52825F6C-AF1F-4CAD-AD0C-2F07D24DE45D}" srcId="{FADAFF18-B751-4845-A139-546677C781C7}" destId="{B7F0626A-E79B-4B3E-8729-B608F6F1DA10}" srcOrd="2" destOrd="0" parTransId="{85F4CEAD-28F4-40AC-AA05-6BA9E7D2FA14}" sibTransId="{8594B2E4-64E4-4EC2-959E-8446693C146D}"/>
    <dgm:cxn modelId="{A5F6F874-8B3B-4910-BB70-FFE9E43D25D7}" srcId="{FADAFF18-B751-4845-A139-546677C781C7}" destId="{B18C7406-D252-4FE4-8AD6-9D942D30135B}" srcOrd="3" destOrd="0" parTransId="{54819611-37E7-4E01-8B6E-AE9C113330AB}" sibTransId="{390EE047-E41C-47DC-BFA9-70CF21822A03}"/>
    <dgm:cxn modelId="{B3DF3C75-BAD7-4460-85E8-9405459F53A8}" srcId="{FADAFF18-B751-4845-A139-546677C781C7}" destId="{AC7F43A6-B2F2-40F3-8356-7AF9A365E709}" srcOrd="1" destOrd="0" parTransId="{74506CA8-7846-418C-9788-49AA232B9106}" sibTransId="{9CE3B9A8-A158-4584-8E7C-E2D543D4C412}"/>
    <dgm:cxn modelId="{A635B176-759D-4768-B673-CEA602A03B81}" type="presOf" srcId="{AC7F43A6-B2F2-40F3-8356-7AF9A365E709}" destId="{0311A2AB-960F-4684-85C8-34FFC4B933D4}" srcOrd="0" destOrd="0" presId="urn:microsoft.com/office/officeart/2005/8/layout/vList2"/>
    <dgm:cxn modelId="{EC36FA99-9216-4F4F-8F9D-118351F5F82C}" type="presOf" srcId="{69B26C76-D69C-4CDC-BAD0-5E7F587FDD4C}" destId="{EC7F34F6-41F7-46C8-995D-B01535CDA2D1}" srcOrd="0" destOrd="0" presId="urn:microsoft.com/office/officeart/2005/8/layout/vList2"/>
    <dgm:cxn modelId="{1FF5EB9B-29FB-403B-98F2-65E8F7CDE759}" srcId="{FADAFF18-B751-4845-A139-546677C781C7}" destId="{EEDD7E70-3ABE-4700-BC5F-6E1E7A7546B4}" srcOrd="0" destOrd="0" parTransId="{1571A9E1-C02D-4D63-BDD0-50D4785A84F2}" sibTransId="{EC0B0BC7-E868-4B4E-A8D9-F2CFE2F0BACD}"/>
    <dgm:cxn modelId="{53A52CA8-F24A-4C60-8F44-D74F9AC8B9AD}" srcId="{FADAFF18-B751-4845-A139-546677C781C7}" destId="{69B26C76-D69C-4CDC-BAD0-5E7F587FDD4C}" srcOrd="4" destOrd="0" parTransId="{6F82F078-0868-4862-AC4C-DFD7F49EFA26}" sibTransId="{4028FB47-BA79-4DEF-BBDF-1B942F7AC0BD}"/>
    <dgm:cxn modelId="{49FF60BC-6A2C-400C-A26D-A86B73F026F9}" type="presOf" srcId="{FADAFF18-B751-4845-A139-546677C781C7}" destId="{119091BE-0891-4A0B-8377-497ECF4ABE15}" srcOrd="0" destOrd="0" presId="urn:microsoft.com/office/officeart/2005/8/layout/vList2"/>
    <dgm:cxn modelId="{AA7ACBC7-964E-44F3-9572-6B5F4ED47B62}" type="presOf" srcId="{B18C7406-D252-4FE4-8AD6-9D942D30135B}" destId="{CE45D61A-C4AF-42A1-A1E8-46CBD8D8527C}" srcOrd="0" destOrd="0" presId="urn:microsoft.com/office/officeart/2005/8/layout/vList2"/>
    <dgm:cxn modelId="{7E7EC3D3-6115-4628-B3E8-0D824EAC0E4C}" type="presOf" srcId="{B7F0626A-E79B-4B3E-8729-B608F6F1DA10}" destId="{FEC9358F-B95E-4ACF-88E8-66DF4E1FC759}" srcOrd="0" destOrd="0" presId="urn:microsoft.com/office/officeart/2005/8/layout/vList2"/>
    <dgm:cxn modelId="{CBECFEE2-2789-4CB8-9551-8F2A6F49FB68}" type="presOf" srcId="{EEDD7E70-3ABE-4700-BC5F-6E1E7A7546B4}" destId="{E002479A-8B83-4AAF-A4F0-ABE766BD8419}" srcOrd="0" destOrd="0" presId="urn:microsoft.com/office/officeart/2005/8/layout/vList2"/>
    <dgm:cxn modelId="{E6BAA371-F741-45F6-A51C-335AFA775C8F}" type="presParOf" srcId="{119091BE-0891-4A0B-8377-497ECF4ABE15}" destId="{E002479A-8B83-4AAF-A4F0-ABE766BD8419}" srcOrd="0" destOrd="0" presId="urn:microsoft.com/office/officeart/2005/8/layout/vList2"/>
    <dgm:cxn modelId="{EC619FBF-BFB1-44BE-A37E-BBEDA6D4746A}" type="presParOf" srcId="{119091BE-0891-4A0B-8377-497ECF4ABE15}" destId="{15B7276C-59E4-4192-A7BD-9A19D4F73FC9}" srcOrd="1" destOrd="0" presId="urn:microsoft.com/office/officeart/2005/8/layout/vList2"/>
    <dgm:cxn modelId="{CC113563-BE8B-42C6-A09E-7541FF986307}" type="presParOf" srcId="{119091BE-0891-4A0B-8377-497ECF4ABE15}" destId="{0311A2AB-960F-4684-85C8-34FFC4B933D4}" srcOrd="2" destOrd="0" presId="urn:microsoft.com/office/officeart/2005/8/layout/vList2"/>
    <dgm:cxn modelId="{DFB31508-5B1A-4B3C-A119-3BEABE45B780}" type="presParOf" srcId="{119091BE-0891-4A0B-8377-497ECF4ABE15}" destId="{5225C2E4-2779-4A86-AE27-F2A91AD3FCE8}" srcOrd="3" destOrd="0" presId="urn:microsoft.com/office/officeart/2005/8/layout/vList2"/>
    <dgm:cxn modelId="{CA11EF05-A727-4EB6-826E-AB73875FE10C}" type="presParOf" srcId="{119091BE-0891-4A0B-8377-497ECF4ABE15}" destId="{FEC9358F-B95E-4ACF-88E8-66DF4E1FC759}" srcOrd="4" destOrd="0" presId="urn:microsoft.com/office/officeart/2005/8/layout/vList2"/>
    <dgm:cxn modelId="{BCDB8CE8-5EEA-4E51-B434-938D6B7DF31D}" type="presParOf" srcId="{119091BE-0891-4A0B-8377-497ECF4ABE15}" destId="{C9AC356A-17FD-4085-BF6D-872DA3E55009}" srcOrd="5" destOrd="0" presId="urn:microsoft.com/office/officeart/2005/8/layout/vList2"/>
    <dgm:cxn modelId="{10FC1441-2A60-4C0F-BCE2-09EC6A5C55AD}" type="presParOf" srcId="{119091BE-0891-4A0B-8377-497ECF4ABE15}" destId="{CE45D61A-C4AF-42A1-A1E8-46CBD8D8527C}" srcOrd="6" destOrd="0" presId="urn:microsoft.com/office/officeart/2005/8/layout/vList2"/>
    <dgm:cxn modelId="{04B3C41C-A8C1-4688-A47F-723153ABC747}" type="presParOf" srcId="{119091BE-0891-4A0B-8377-497ECF4ABE15}" destId="{B87A49AF-D8D8-4143-AA79-720D6D0429DC}" srcOrd="7" destOrd="0" presId="urn:microsoft.com/office/officeart/2005/8/layout/vList2"/>
    <dgm:cxn modelId="{0E446E7C-95CF-4158-99EE-7E996153AF8E}" type="presParOf" srcId="{119091BE-0891-4A0B-8377-497ECF4ABE15}" destId="{EC7F34F6-41F7-46C8-995D-B01535CDA2D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A8BAE-0F4A-48C8-B114-7A27271CAD51}">
      <dsp:nvSpPr>
        <dsp:cNvPr id="0" name=""/>
        <dsp:cNvSpPr/>
      </dsp:nvSpPr>
      <dsp:spPr>
        <a:xfrm>
          <a:off x="0" y="563"/>
          <a:ext cx="8625510" cy="919703"/>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1" kern="1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۱</a:t>
          </a:r>
          <a:r>
            <a:rPr lang="fa-IR" sz="2400" b="1" kern="1200" dirty="0">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 داده خام را جمع‌آوری می‌کنیم (مثلاً عکس، متن، سیگنال).</a:t>
          </a:r>
          <a:endParaRPr lang="en-US" sz="2400" b="1" kern="1200" dirty="0">
            <a:solidFill>
              <a:schemeClr val="tx1"/>
            </a:solidFill>
          </a:endParaRPr>
        </a:p>
      </dsp:txBody>
      <dsp:txXfrm>
        <a:off x="44896" y="45459"/>
        <a:ext cx="8535718" cy="829911"/>
      </dsp:txXfrm>
    </dsp:sp>
    <dsp:sp modelId="{1D592312-A9DE-4B22-A94E-653B21FA9078}">
      <dsp:nvSpPr>
        <dsp:cNvPr id="0" name=""/>
        <dsp:cNvSpPr/>
      </dsp:nvSpPr>
      <dsp:spPr>
        <a:xfrm>
          <a:off x="0" y="933142"/>
          <a:ext cx="8625510" cy="919703"/>
        </a:xfrm>
        <a:prstGeom prst="roundRect">
          <a:avLst/>
        </a:prstGeom>
        <a:gradFill rotWithShape="0">
          <a:gsLst>
            <a:gs pos="0">
              <a:schemeClr val="accent3">
                <a:hueOff val="0"/>
                <a:satOff val="0"/>
                <a:lumOff val="0"/>
                <a:alphaOff val="0"/>
                <a:shade val="85000"/>
                <a:satMod val="130000"/>
              </a:schemeClr>
            </a:gs>
            <a:gs pos="34000">
              <a:schemeClr val="accent3">
                <a:hueOff val="0"/>
                <a:satOff val="0"/>
                <a:lumOff val="0"/>
                <a:alphaOff val="0"/>
                <a:shade val="87000"/>
                <a:satMod val="125000"/>
              </a:schemeClr>
            </a:gs>
            <a:gs pos="70000">
              <a:schemeClr val="accent3">
                <a:hueOff val="0"/>
                <a:satOff val="0"/>
                <a:lumOff val="0"/>
                <a:alphaOff val="0"/>
                <a:tint val="100000"/>
                <a:shade val="90000"/>
                <a:satMod val="130000"/>
              </a:schemeClr>
            </a:gs>
            <a:gs pos="100000">
              <a:schemeClr val="accent3">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1" kern="1200" dirty="0">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۲.آن را به ویژگی‌های عددی تبدیل می‌کنیم.</a:t>
          </a:r>
          <a:endParaRPr lang="en-US" sz="2400" b="1" kern="12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dsp:txBody>
      <dsp:txXfrm>
        <a:off x="44896" y="978038"/>
        <a:ext cx="8535718" cy="829911"/>
      </dsp:txXfrm>
    </dsp:sp>
    <dsp:sp modelId="{8E96545E-149B-4388-9442-51E44948D3F0}">
      <dsp:nvSpPr>
        <dsp:cNvPr id="0" name=""/>
        <dsp:cNvSpPr/>
      </dsp:nvSpPr>
      <dsp:spPr>
        <a:xfrm>
          <a:off x="0" y="1864026"/>
          <a:ext cx="8625510" cy="919703"/>
        </a:xfrm>
        <a:prstGeom prst="roundRect">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1" kern="1200">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۳. مدل ریاضی انتخاب می‌کنیم (مثلاً رگرسیون، شبکه عصبی).</a:t>
          </a:r>
          <a:endParaRPr lang="en-US" sz="2400" b="1" kern="12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dsp:txBody>
      <dsp:txXfrm>
        <a:off x="44896" y="1908922"/>
        <a:ext cx="8535718" cy="829911"/>
      </dsp:txXfrm>
    </dsp:sp>
    <dsp:sp modelId="{FA3DAC5D-7F09-45BD-8229-EF957BB6F8C1}">
      <dsp:nvSpPr>
        <dsp:cNvPr id="0" name=""/>
        <dsp:cNvSpPr/>
      </dsp:nvSpPr>
      <dsp:spPr>
        <a:xfrm>
          <a:off x="0" y="2794909"/>
          <a:ext cx="8625510" cy="919703"/>
        </a:xfrm>
        <a:prstGeom prst="round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1" kern="1200" dirty="0">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۴. در فرآیند آموزش، پارامترها را طوری تغییر می‌دهیم که خروجی درست نزدیک‌تر شود.</a:t>
          </a:r>
          <a:endParaRPr lang="en-US" sz="2400" b="1" kern="12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dsp:txBody>
      <dsp:txXfrm>
        <a:off x="44896" y="2839805"/>
        <a:ext cx="8535718" cy="829911"/>
      </dsp:txXfrm>
    </dsp:sp>
    <dsp:sp modelId="{0F8530C8-49E7-48A9-9AC9-594B84539BDF}">
      <dsp:nvSpPr>
        <dsp:cNvPr id="0" name=""/>
        <dsp:cNvSpPr/>
      </dsp:nvSpPr>
      <dsp:spPr>
        <a:xfrm>
          <a:off x="0" y="3725793"/>
          <a:ext cx="8625510" cy="919703"/>
        </a:xfrm>
        <a:prstGeom prst="roundRect">
          <a:avLst/>
        </a:prstGeom>
        <a:gradFill rotWithShape="0">
          <a:gsLst>
            <a:gs pos="0">
              <a:schemeClr val="accent6">
                <a:hueOff val="0"/>
                <a:satOff val="0"/>
                <a:lumOff val="0"/>
                <a:alphaOff val="0"/>
                <a:shade val="85000"/>
                <a:satMod val="130000"/>
              </a:schemeClr>
            </a:gs>
            <a:gs pos="34000">
              <a:schemeClr val="accent6">
                <a:hueOff val="0"/>
                <a:satOff val="0"/>
                <a:lumOff val="0"/>
                <a:alphaOff val="0"/>
                <a:shade val="87000"/>
                <a:satMod val="125000"/>
              </a:schemeClr>
            </a:gs>
            <a:gs pos="70000">
              <a:schemeClr val="accent6">
                <a:hueOff val="0"/>
                <a:satOff val="0"/>
                <a:lumOff val="0"/>
                <a:alphaOff val="0"/>
                <a:tint val="100000"/>
                <a:shade val="90000"/>
                <a:satMod val="130000"/>
              </a:schemeClr>
            </a:gs>
            <a:gs pos="100000">
              <a:schemeClr val="accent6">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r" defTabSz="1066800" rtl="1">
            <a:lnSpc>
              <a:spcPct val="90000"/>
            </a:lnSpc>
            <a:spcBef>
              <a:spcPct val="0"/>
            </a:spcBef>
            <a:spcAft>
              <a:spcPct val="35000"/>
            </a:spcAft>
            <a:buNone/>
          </a:pPr>
          <a:r>
            <a:rPr lang="fa-IR" sz="2400" b="1" kern="1200" dirty="0">
              <a:solidFill>
                <a:schemeClr val="tx1"/>
              </a:solidFill>
              <a:effectLst/>
              <a:latin typeface="Calibri" panose="020F0502020204030204" pitchFamily="34" charset="0"/>
              <a:ea typeface="Times New Roman" panose="02020603050405020304" pitchFamily="18" charset="0"/>
              <a:cs typeface="B Nazanin" panose="00000400000000000000" pitchFamily="2" charset="-78"/>
            </a:rPr>
            <a:t>۵.در استنتاج، مدل آموزش‌دیده را روی داده‌های جدید اعمال می‌کنیم.</a:t>
          </a:r>
          <a:endParaRPr lang="en-US" sz="2400" b="1" kern="120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dsp:txBody>
      <dsp:txXfrm>
        <a:off x="44896" y="3770689"/>
        <a:ext cx="8535718" cy="829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7D807-AFFE-4278-B35F-68020984732A}">
      <dsp:nvSpPr>
        <dsp:cNvPr id="0" name=""/>
        <dsp:cNvSpPr/>
      </dsp:nvSpPr>
      <dsp:spPr>
        <a:xfrm>
          <a:off x="0" y="0"/>
          <a:ext cx="4388993" cy="4388993"/>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3B7F15-4FF1-4FE9-B048-4830B048BC26}">
      <dsp:nvSpPr>
        <dsp:cNvPr id="0" name=""/>
        <dsp:cNvSpPr/>
      </dsp:nvSpPr>
      <dsp:spPr>
        <a:xfrm>
          <a:off x="2194496" y="0"/>
          <a:ext cx="7863903" cy="4388993"/>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fa-IR" sz="3700" kern="1200">
              <a:cs typeface="B Nazanin" panose="00000400000000000000" pitchFamily="2" charset="-78"/>
            </a:rPr>
            <a:t>جمع‌آوری و پیش‌پردازش داده</a:t>
          </a:r>
          <a:endParaRPr lang="en-US" sz="3700" kern="1200">
            <a:cs typeface="B Nazanin" panose="00000400000000000000" pitchFamily="2" charset="-78"/>
          </a:endParaRPr>
        </a:p>
      </dsp:txBody>
      <dsp:txXfrm>
        <a:off x="2194496" y="0"/>
        <a:ext cx="7863903" cy="932661"/>
      </dsp:txXfrm>
    </dsp:sp>
    <dsp:sp modelId="{B18E5DC2-C83F-40F9-97CD-C9E4A94AD3C8}">
      <dsp:nvSpPr>
        <dsp:cNvPr id="0" name=""/>
        <dsp:cNvSpPr/>
      </dsp:nvSpPr>
      <dsp:spPr>
        <a:xfrm>
          <a:off x="576055" y="932661"/>
          <a:ext cx="3236882" cy="3236882"/>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F08A61-9681-42A3-A4CE-66AF2B5E641C}">
      <dsp:nvSpPr>
        <dsp:cNvPr id="0" name=""/>
        <dsp:cNvSpPr/>
      </dsp:nvSpPr>
      <dsp:spPr>
        <a:xfrm>
          <a:off x="2194496" y="932661"/>
          <a:ext cx="7863903" cy="3236882"/>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fa-IR" sz="3700" kern="1200" dirty="0">
              <a:cs typeface="B Nazanin" panose="00000400000000000000" pitchFamily="2" charset="-78"/>
            </a:rPr>
            <a:t>آموزش و اعتبارسنجی مدل</a:t>
          </a:r>
          <a:endParaRPr lang="en-US" sz="3700" kern="1200" dirty="0">
            <a:cs typeface="B Nazanin" panose="00000400000000000000" pitchFamily="2" charset="-78"/>
          </a:endParaRPr>
        </a:p>
      </dsp:txBody>
      <dsp:txXfrm>
        <a:off x="2194496" y="932661"/>
        <a:ext cx="7863903" cy="932661"/>
      </dsp:txXfrm>
    </dsp:sp>
    <dsp:sp modelId="{C2951717-293E-4BC6-B462-EE4E8E3EF505}">
      <dsp:nvSpPr>
        <dsp:cNvPr id="0" name=""/>
        <dsp:cNvSpPr/>
      </dsp:nvSpPr>
      <dsp:spPr>
        <a:xfrm>
          <a:off x="1152110" y="1865322"/>
          <a:ext cx="2084771" cy="2084771"/>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E4AD91-AB93-49C4-A465-78A33A86E393}">
      <dsp:nvSpPr>
        <dsp:cNvPr id="0" name=""/>
        <dsp:cNvSpPr/>
      </dsp:nvSpPr>
      <dsp:spPr>
        <a:xfrm>
          <a:off x="2194496" y="1865322"/>
          <a:ext cx="7863903" cy="2084771"/>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fa-IR" sz="3700" kern="1200">
              <a:cs typeface="B Nazanin" panose="00000400000000000000" pitchFamily="2" charset="-78"/>
            </a:rPr>
            <a:t>استقرار برای استفاده واقعی</a:t>
          </a:r>
          <a:endParaRPr lang="en-US" sz="3700" kern="1200">
            <a:cs typeface="B Nazanin" panose="00000400000000000000" pitchFamily="2" charset="-78"/>
          </a:endParaRPr>
        </a:p>
      </dsp:txBody>
      <dsp:txXfrm>
        <a:off x="2194496" y="1865322"/>
        <a:ext cx="7863903" cy="932661"/>
      </dsp:txXfrm>
    </dsp:sp>
    <dsp:sp modelId="{52B85121-63EF-458C-9B00-9165D5A70B45}">
      <dsp:nvSpPr>
        <dsp:cNvPr id="0" name=""/>
        <dsp:cNvSpPr/>
      </dsp:nvSpPr>
      <dsp:spPr>
        <a:xfrm>
          <a:off x="1728165" y="2797983"/>
          <a:ext cx="932661" cy="932661"/>
        </a:xfrm>
        <a:prstGeom prst="pie">
          <a:avLst>
            <a:gd name="adj1" fmla="val 54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740A7F-54D3-4E23-BFC3-CA1B5C6400D1}">
      <dsp:nvSpPr>
        <dsp:cNvPr id="0" name=""/>
        <dsp:cNvSpPr/>
      </dsp:nvSpPr>
      <dsp:spPr>
        <a:xfrm>
          <a:off x="2194496" y="2797983"/>
          <a:ext cx="7863903" cy="932661"/>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fa-IR" sz="3700" kern="1200" dirty="0">
              <a:cs typeface="B Nazanin" panose="00000400000000000000" pitchFamily="2" charset="-78"/>
            </a:rPr>
            <a:t>پایش و به‌روزرسانی مداوم</a:t>
          </a:r>
          <a:endParaRPr lang="en-US" sz="3700" kern="1200" dirty="0">
            <a:cs typeface="B Nazanin" panose="00000400000000000000" pitchFamily="2" charset="-78"/>
          </a:endParaRPr>
        </a:p>
      </dsp:txBody>
      <dsp:txXfrm>
        <a:off x="2194496" y="2797983"/>
        <a:ext cx="7863903" cy="9326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2479A-8B83-4AAF-A4F0-ABE766BD8419}">
      <dsp:nvSpPr>
        <dsp:cNvPr id="0" name=""/>
        <dsp:cNvSpPr/>
      </dsp:nvSpPr>
      <dsp:spPr>
        <a:xfrm>
          <a:off x="0" y="40929"/>
          <a:ext cx="10058399" cy="8154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1- Chatgpt</a:t>
          </a:r>
        </a:p>
      </dsp:txBody>
      <dsp:txXfrm>
        <a:off x="39809" y="80738"/>
        <a:ext cx="9978781" cy="735872"/>
      </dsp:txXfrm>
    </dsp:sp>
    <dsp:sp modelId="{0311A2AB-960F-4684-85C8-34FFC4B933D4}">
      <dsp:nvSpPr>
        <dsp:cNvPr id="0" name=""/>
        <dsp:cNvSpPr/>
      </dsp:nvSpPr>
      <dsp:spPr>
        <a:xfrm>
          <a:off x="0" y="954339"/>
          <a:ext cx="10058399" cy="8154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2- Grok</a:t>
          </a:r>
        </a:p>
      </dsp:txBody>
      <dsp:txXfrm>
        <a:off x="39809" y="994148"/>
        <a:ext cx="9978781" cy="735872"/>
      </dsp:txXfrm>
    </dsp:sp>
    <dsp:sp modelId="{FEC9358F-B95E-4ACF-88E8-66DF4E1FC759}">
      <dsp:nvSpPr>
        <dsp:cNvPr id="0" name=""/>
        <dsp:cNvSpPr/>
      </dsp:nvSpPr>
      <dsp:spPr>
        <a:xfrm>
          <a:off x="0" y="1867750"/>
          <a:ext cx="10058399" cy="8154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3- Perplexity</a:t>
          </a:r>
        </a:p>
      </dsp:txBody>
      <dsp:txXfrm>
        <a:off x="39809" y="1907559"/>
        <a:ext cx="9978781" cy="735872"/>
      </dsp:txXfrm>
    </dsp:sp>
    <dsp:sp modelId="{CE45D61A-C4AF-42A1-A1E8-46CBD8D8527C}">
      <dsp:nvSpPr>
        <dsp:cNvPr id="0" name=""/>
        <dsp:cNvSpPr/>
      </dsp:nvSpPr>
      <dsp:spPr>
        <a:xfrm>
          <a:off x="0" y="2781160"/>
          <a:ext cx="10058399" cy="8154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4-qwen ai</a:t>
          </a:r>
        </a:p>
      </dsp:txBody>
      <dsp:txXfrm>
        <a:off x="39809" y="2820969"/>
        <a:ext cx="9978781" cy="735872"/>
      </dsp:txXfrm>
    </dsp:sp>
    <dsp:sp modelId="{EC7F34F6-41F7-46C8-995D-B01535CDA2D1}">
      <dsp:nvSpPr>
        <dsp:cNvPr id="0" name=""/>
        <dsp:cNvSpPr/>
      </dsp:nvSpPr>
      <dsp:spPr>
        <a:xfrm>
          <a:off x="0" y="3694570"/>
          <a:ext cx="10058399" cy="8154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5- AI google</a:t>
          </a:r>
        </a:p>
      </dsp:txBody>
      <dsp:txXfrm>
        <a:off x="39809" y="3734379"/>
        <a:ext cx="9978781" cy="7358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83D57-852A-4A15-83D1-6A2E92409AC8}" type="datetimeFigureOut">
              <a:rPr lang="en-US" smtClean="0"/>
              <a:t>8/28/2025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F5AF3E-7FD4-4E7B-B228-6EA1F459DBCA}" type="slidenum">
              <a:rPr lang="en-US" smtClean="0"/>
              <a:t>‹#›</a:t>
            </a:fld>
            <a:endParaRPr lang="en-US"/>
          </a:p>
        </p:txBody>
      </p:sp>
    </p:spTree>
    <p:extLst>
      <p:ext uri="{BB962C8B-B14F-4D97-AF65-F5344CB8AC3E}">
        <p14:creationId xmlns:p14="http://schemas.microsoft.com/office/powerpoint/2010/main" val="2839892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200" dirty="0">
                <a:cs typeface="B Nazanin" panose="00000400000000000000" pitchFamily="2" charset="-78"/>
              </a:rPr>
              <a:t>مثال بزنید: یک انسان پس از دیدن چند گربه می‌تواند گربه را تشخیص دهد، اما هوش مصنوعی با پردازش هزاران تصویر گربه این مهارت را به دست می‌آورد.</a:t>
            </a:r>
          </a:p>
          <a:p>
            <a:pPr algn="r" rtl="1"/>
            <a:endParaRPr lang="en-US" dirty="0"/>
          </a:p>
        </p:txBody>
      </p:sp>
      <p:sp>
        <p:nvSpPr>
          <p:cNvPr id="4" name="Slide Number Placeholder 3"/>
          <p:cNvSpPr>
            <a:spLocks noGrp="1"/>
          </p:cNvSpPr>
          <p:nvPr>
            <p:ph type="sldNum" sz="quarter" idx="5"/>
          </p:nvPr>
        </p:nvSpPr>
        <p:spPr/>
        <p:txBody>
          <a:bodyPr/>
          <a:lstStyle/>
          <a:p>
            <a:fld id="{FDF5AF3E-7FD4-4E7B-B228-6EA1F459DBCA}" type="slidenum">
              <a:rPr lang="en-US" smtClean="0"/>
              <a:t>2</a:t>
            </a:fld>
            <a:endParaRPr lang="en-US"/>
          </a:p>
        </p:txBody>
      </p:sp>
    </p:spTree>
    <p:extLst>
      <p:ext uri="{BB962C8B-B14F-4D97-AF65-F5344CB8AC3E}">
        <p14:creationId xmlns:p14="http://schemas.microsoft.com/office/powerpoint/2010/main" val="1443506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یادگیری ماشین معمولاً به سه دسته تقسیم می‌شود: یادگیری نظارت‌شده با داده برچسب‌دار، یادگیری بدون نظارت با داده بدون برچسب، و یادگیری تقویتی که با تعامل با محیط و دریافت پاداش یاد می‌گیرد.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16</a:t>
            </a:fld>
            <a:endParaRPr lang="en-US"/>
          </a:p>
        </p:txBody>
      </p:sp>
    </p:spTree>
    <p:extLst>
      <p:ext uri="{BB962C8B-B14F-4D97-AF65-F5344CB8AC3E}">
        <p14:creationId xmlns:p14="http://schemas.microsoft.com/office/powerpoint/2010/main" val="498524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یادگیری ماشین معمولاً به سه دسته تقسیم می‌شود: یادگیری نظارت‌شده با داده برچسب‌دار، یادگیری بدون نظارت با داده بدون برچسب، و یادگیری تقویتی که با تعامل با محیط و دریافت پاداش یاد می‌گیرد.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17</a:t>
            </a:fld>
            <a:endParaRPr lang="en-US"/>
          </a:p>
        </p:txBody>
      </p:sp>
    </p:spTree>
    <p:extLst>
      <p:ext uri="{BB962C8B-B14F-4D97-AF65-F5344CB8AC3E}">
        <p14:creationId xmlns:p14="http://schemas.microsoft.com/office/powerpoint/2010/main" val="638587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یادگیری نظارت‌شده ورودی‌ها را به خروجی‌های صحیح با استفاده از داده‌های برچسب‌دار نگاشت می‌کند. مثلاً یک مجموعه ایمیل برچسب‌دار (هرزنامه یا غیرهرزنامه) فیلتر هرزنامه را آموزش می‌دهد. مشابه آن، مدل‌های رگرسیون مقادیر پیوسته مثل قیمت خانه را پیش‌بینی می‌کنند.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18</a:t>
            </a:fld>
            <a:endParaRPr lang="en-US"/>
          </a:p>
        </p:txBody>
      </p:sp>
    </p:spTree>
    <p:extLst>
      <p:ext uri="{BB962C8B-B14F-4D97-AF65-F5344CB8AC3E}">
        <p14:creationId xmlns:p14="http://schemas.microsoft.com/office/powerpoint/2010/main" val="115642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یادگیری بدون نظارت با داده بدون برچسب کار می‌کند و به دنبال یافتن ساختار در آن است. به‌عنوان مثال، الگوریتم‌های خوشه‌بندی می‌توانند مشتریان را بر اساس رفتار گروه‌بندی کنند، یا روش‌های کاهش ابعاد داده‌های پیچیده را ساده 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19</a:t>
            </a:fld>
            <a:endParaRPr lang="en-US"/>
          </a:p>
        </p:txBody>
      </p:sp>
    </p:spTree>
    <p:extLst>
      <p:ext uri="{BB962C8B-B14F-4D97-AF65-F5344CB8AC3E}">
        <p14:creationId xmlns:p14="http://schemas.microsoft.com/office/powerpoint/2010/main" val="2937350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یادگیری تقویتی شامل عاملی است که تصمیم می‌گیرد، پاداش یا جریمه دریافت می‌کند، و رفتار خود را برای حداکثر کردن پاداش در بلندمدت تنظیم می‌کند. نمونه‌های معروف آن شامل هوش مصنوعی‌های بازی‌ساز و سیستم‌های کنترل رباتیک هستند.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20</a:t>
            </a:fld>
            <a:endParaRPr lang="en-US"/>
          </a:p>
        </p:txBody>
      </p:sp>
    </p:spTree>
    <p:extLst>
      <p:ext uri="{BB962C8B-B14F-4D97-AF65-F5344CB8AC3E}">
        <p14:creationId xmlns:p14="http://schemas.microsoft.com/office/powerpoint/2010/main" val="549498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ea typeface="Times New Roman" panose="02020603050405020304" pitchFamily="18" charset="0"/>
                <a:cs typeface="Times New Roman" panose="02020603050405020304" pitchFamily="18" charset="0"/>
              </a:rPr>
              <a:t>یادگیری عمیق از شبکه‌های عصبی با لایه‌های متعدد برای یادگیری مستقیم از داده خام استفاده می‌کند و نیاز به مهندسی دستی ویژگی‌ها را کاهش می‌دهد. این رویکرد موجب پیشرفت‌های بزرگی در تشخیص تصویر، پردازش زبان طبیعی، و مدل‌های مولد مانند </a:t>
            </a:r>
            <a:r>
              <a:rPr lang="en-US" sz="1800" dirty="0" err="1">
                <a:effectLst/>
                <a:latin typeface="Times New Roman" panose="02020603050405020304" pitchFamily="18" charset="0"/>
                <a:ea typeface="Times New Roman" panose="02020603050405020304" pitchFamily="18" charset="0"/>
              </a:rPr>
              <a:t>ChatGPT</a:t>
            </a:r>
            <a:r>
              <a:rPr lang="fa-IR" sz="1800" dirty="0">
                <a:effectLst/>
                <a:latin typeface="Times New Roman" panose="02020603050405020304" pitchFamily="18" charset="0"/>
                <a:ea typeface="Times New Roman" panose="02020603050405020304" pitchFamily="18" charset="0"/>
              </a:rPr>
              <a:t> شده است</a:t>
            </a:r>
            <a:endParaRPr lang="en-US" sz="18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fa-IR" sz="1600" dirty="0">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b="1" dirty="0">
                <a:effectLst/>
                <a:ea typeface="Times New Roman" panose="02020603050405020304" pitchFamily="18" charset="0"/>
                <a:cs typeface="B Nazanin" panose="00000400000000000000" pitchFamily="2" charset="-78"/>
              </a:rPr>
              <a:t>مثال‌ها</a:t>
            </a:r>
            <a:endParaRPr lang="fa-IR" sz="16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تشخیص چهره در موبایل</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ترجمه خودکار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Google Translate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تولید تصویر از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DALL·E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21</a:t>
            </a:fld>
            <a:endParaRPr lang="en-US"/>
          </a:p>
        </p:txBody>
      </p:sp>
    </p:spTree>
    <p:extLst>
      <p:ext uri="{BB962C8B-B14F-4D97-AF65-F5344CB8AC3E}">
        <p14:creationId xmlns:p14="http://schemas.microsoft.com/office/powerpoint/2010/main" val="875255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ea typeface="Times New Roman" panose="02020603050405020304" pitchFamily="18" charset="0"/>
                <a:cs typeface="Times New Roman" panose="02020603050405020304" pitchFamily="18" charset="0"/>
              </a:rPr>
              <a:t>یادگیری عمیق از شبکه‌های عصبی با لایه‌های متعدد برای یادگیری مستقیم از داده خام استفاده می‌کند و نیاز به مهندسی دستی ویژگی‌ها را کاهش می‌دهد. این رویکرد موجب پیشرفت‌های بزرگی در تشخیص تصویر، پردازش زبان طبیعی، و مدل‌های مولد مانند </a:t>
            </a:r>
            <a:r>
              <a:rPr lang="en-US" sz="1800" dirty="0" err="1">
                <a:effectLst/>
                <a:latin typeface="Times New Roman" panose="02020603050405020304" pitchFamily="18" charset="0"/>
                <a:ea typeface="Times New Roman" panose="02020603050405020304" pitchFamily="18" charset="0"/>
              </a:rPr>
              <a:t>ChatGPT</a:t>
            </a:r>
            <a:r>
              <a:rPr lang="fa-IR" sz="1800" dirty="0">
                <a:effectLst/>
                <a:latin typeface="Times New Roman" panose="02020603050405020304" pitchFamily="18" charset="0"/>
                <a:ea typeface="Times New Roman" panose="02020603050405020304" pitchFamily="18" charset="0"/>
              </a:rPr>
              <a:t> شده است</a:t>
            </a:r>
            <a:endParaRPr lang="en-US" sz="18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fa-IR" sz="1600" dirty="0">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b="1" dirty="0">
                <a:effectLst/>
                <a:ea typeface="Times New Roman" panose="02020603050405020304" pitchFamily="18" charset="0"/>
                <a:cs typeface="B Nazanin" panose="00000400000000000000" pitchFamily="2" charset="-78"/>
              </a:rPr>
              <a:t>مثال‌ها</a:t>
            </a:r>
            <a:endParaRPr lang="fa-IR" sz="16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تشخیص چهره در موبایل</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ترجمه خودکار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Google Translate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تولید تصویر از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DALL·E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22</a:t>
            </a:fld>
            <a:endParaRPr lang="en-US"/>
          </a:p>
        </p:txBody>
      </p:sp>
    </p:spTree>
    <p:extLst>
      <p:ext uri="{BB962C8B-B14F-4D97-AF65-F5344CB8AC3E}">
        <p14:creationId xmlns:p14="http://schemas.microsoft.com/office/powerpoint/2010/main" val="1384973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ea typeface="Times New Roman" panose="02020603050405020304" pitchFamily="18" charset="0"/>
                <a:cs typeface="Times New Roman" panose="02020603050405020304" pitchFamily="18" charset="0"/>
              </a:rPr>
              <a:t>یادگیری عمیق از شبکه‌های عصبی با لایه‌های متعدد برای یادگیری مستقیم از داده خام استفاده می‌کند و نیاز به مهندسی دستی ویژگی‌ها را کاهش می‌دهد. این رویکرد موجب پیشرفت‌های بزرگی در تشخیص تصویر، پردازش زبان طبیعی، و مدل‌های مولد مانند </a:t>
            </a:r>
            <a:r>
              <a:rPr lang="en-US" sz="1800" dirty="0" err="1">
                <a:effectLst/>
                <a:latin typeface="Times New Roman" panose="02020603050405020304" pitchFamily="18" charset="0"/>
                <a:ea typeface="Times New Roman" panose="02020603050405020304" pitchFamily="18" charset="0"/>
              </a:rPr>
              <a:t>ChatGPT</a:t>
            </a:r>
            <a:r>
              <a:rPr lang="fa-IR" sz="1800" dirty="0">
                <a:effectLst/>
                <a:latin typeface="Times New Roman" panose="02020603050405020304" pitchFamily="18" charset="0"/>
                <a:ea typeface="Times New Roman" panose="02020603050405020304" pitchFamily="18" charset="0"/>
              </a:rPr>
              <a:t> شده است</a:t>
            </a:r>
            <a:endParaRPr lang="en-US" sz="18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fa-IR" sz="1600" dirty="0">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b="1" dirty="0">
                <a:effectLst/>
                <a:ea typeface="Times New Roman" panose="02020603050405020304" pitchFamily="18" charset="0"/>
                <a:cs typeface="B Nazanin" panose="00000400000000000000" pitchFamily="2" charset="-78"/>
              </a:rPr>
              <a:t>مثال‌ها</a:t>
            </a:r>
            <a:endParaRPr lang="fa-IR" sz="16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تشخیص چهره در موبایل</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ترجمه خودکار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Google Translate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تولید تصویر از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DALL·E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23</a:t>
            </a:fld>
            <a:endParaRPr lang="en-US"/>
          </a:p>
        </p:txBody>
      </p:sp>
    </p:spTree>
    <p:extLst>
      <p:ext uri="{BB962C8B-B14F-4D97-AF65-F5344CB8AC3E}">
        <p14:creationId xmlns:p14="http://schemas.microsoft.com/office/powerpoint/2010/main" val="2523101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ea typeface="Times New Roman" panose="02020603050405020304" pitchFamily="18" charset="0"/>
                <a:cs typeface="Times New Roman" panose="02020603050405020304" pitchFamily="18" charset="0"/>
              </a:rPr>
              <a:t>یادگیری عمیق از شبکه‌های عصبی با لایه‌های متعدد برای یادگیری مستقیم از داده خام استفاده می‌کند و نیاز به مهندسی دستی ویژگی‌ها را کاهش می‌دهد. این رویکرد موجب پیشرفت‌های بزرگی در تشخیص تصویر، پردازش زبان طبیعی، و مدل‌های مولد مانند </a:t>
            </a:r>
            <a:r>
              <a:rPr lang="en-US" sz="1800" dirty="0" err="1">
                <a:effectLst/>
                <a:latin typeface="Times New Roman" panose="02020603050405020304" pitchFamily="18" charset="0"/>
                <a:ea typeface="Times New Roman" panose="02020603050405020304" pitchFamily="18" charset="0"/>
              </a:rPr>
              <a:t>ChatGPT</a:t>
            </a:r>
            <a:r>
              <a:rPr lang="fa-IR" sz="1800" dirty="0">
                <a:effectLst/>
                <a:latin typeface="Times New Roman" panose="02020603050405020304" pitchFamily="18" charset="0"/>
                <a:ea typeface="Times New Roman" panose="02020603050405020304" pitchFamily="18" charset="0"/>
              </a:rPr>
              <a:t> شده است</a:t>
            </a:r>
            <a:endParaRPr lang="en-US" sz="18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fa-IR" sz="1600" dirty="0">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b="1" dirty="0">
                <a:effectLst/>
                <a:ea typeface="Times New Roman" panose="02020603050405020304" pitchFamily="18" charset="0"/>
                <a:cs typeface="B Nazanin" panose="00000400000000000000" pitchFamily="2" charset="-78"/>
              </a:rPr>
              <a:t>مثال‌ها</a:t>
            </a:r>
            <a:endParaRPr lang="fa-IR" sz="16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تشخیص چهره در موبایل</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ترجمه خودکار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Google Translate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تولید تصویر از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DALL·E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24</a:t>
            </a:fld>
            <a:endParaRPr lang="en-US"/>
          </a:p>
        </p:txBody>
      </p:sp>
    </p:spTree>
    <p:extLst>
      <p:ext uri="{BB962C8B-B14F-4D97-AF65-F5344CB8AC3E}">
        <p14:creationId xmlns:p14="http://schemas.microsoft.com/office/powerpoint/2010/main" val="2667857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ea typeface="Times New Roman" panose="02020603050405020304" pitchFamily="18" charset="0"/>
                <a:cs typeface="Times New Roman" panose="02020603050405020304" pitchFamily="18" charset="0"/>
              </a:rPr>
              <a:t>یادگیری عمیق از شبکه‌های عصبی با لایه‌های متعدد برای یادگیری مستقیم از داده خام استفاده می‌کند و نیاز به مهندسی دستی ویژگی‌ها را کاهش می‌دهد. این رویکرد موجب پیشرفت‌های بزرگی در تشخیص تصویر، پردازش زبان طبیعی، و مدل‌های مولد مانند </a:t>
            </a:r>
            <a:r>
              <a:rPr lang="en-US" sz="1800" dirty="0" err="1">
                <a:effectLst/>
                <a:latin typeface="Times New Roman" panose="02020603050405020304" pitchFamily="18" charset="0"/>
                <a:ea typeface="Times New Roman" panose="02020603050405020304" pitchFamily="18" charset="0"/>
              </a:rPr>
              <a:t>ChatGPT</a:t>
            </a:r>
            <a:r>
              <a:rPr lang="fa-IR" sz="1800" dirty="0">
                <a:effectLst/>
                <a:latin typeface="Times New Roman" panose="02020603050405020304" pitchFamily="18" charset="0"/>
                <a:ea typeface="Times New Roman" panose="02020603050405020304" pitchFamily="18" charset="0"/>
              </a:rPr>
              <a:t> شده است</a:t>
            </a:r>
            <a:endParaRPr lang="en-US" sz="18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fa-IR" sz="1600" dirty="0">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b="1" dirty="0">
                <a:effectLst/>
                <a:ea typeface="Times New Roman" panose="02020603050405020304" pitchFamily="18" charset="0"/>
                <a:cs typeface="B Nazanin" panose="00000400000000000000" pitchFamily="2" charset="-78"/>
              </a:rPr>
              <a:t>مثال‌ها</a:t>
            </a:r>
            <a:endParaRPr lang="fa-IR" sz="16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تشخیص چهره در موبایل</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ترجمه خودکار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Google Translate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تولید تصویر از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DALL·E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25</a:t>
            </a:fld>
            <a:endParaRPr lang="en-US"/>
          </a:p>
        </p:txBody>
      </p:sp>
    </p:spTree>
    <p:extLst>
      <p:ext uri="{BB962C8B-B14F-4D97-AF65-F5344CB8AC3E}">
        <p14:creationId xmlns:p14="http://schemas.microsoft.com/office/powerpoint/2010/main" val="3855708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هوش مصنوعی یک مفهوم گسترده است و یادگیری ماشین یکی از زیرشاخه‌های آن به شمار می‌رود. ترموستات یک سیستم ساده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AI</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است چون بر اساس قوانین برنامه‌ریزی‌شده کار می‌کند. در مقابل، مدل‌های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مانند فیلترهای هرزنامه، معیارهای تصمیم‌گیری را به طور خودکار از مثال‌ها یاد می‌گیرند و سازگارتر هستند.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4</a:t>
            </a:fld>
            <a:endParaRPr lang="en-US"/>
          </a:p>
        </p:txBody>
      </p:sp>
    </p:spTree>
    <p:extLst>
      <p:ext uri="{BB962C8B-B14F-4D97-AF65-F5344CB8AC3E}">
        <p14:creationId xmlns:p14="http://schemas.microsoft.com/office/powerpoint/2010/main" val="20673149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ea typeface="Times New Roman" panose="02020603050405020304" pitchFamily="18" charset="0"/>
                <a:cs typeface="Times New Roman" panose="02020603050405020304" pitchFamily="18" charset="0"/>
              </a:rPr>
              <a:t>یادگیری عمیق از شبکه‌های عصبی با لایه‌های متعدد برای یادگیری مستقیم از داده خام استفاده می‌کند و نیاز به مهندسی دستی ویژگی‌ها را کاهش می‌دهد. این رویکرد موجب پیشرفت‌های بزرگی در تشخیص تصویر، پردازش زبان طبیعی، و مدل‌های مولد مانند </a:t>
            </a:r>
            <a:r>
              <a:rPr lang="en-US" sz="1800" dirty="0" err="1">
                <a:effectLst/>
                <a:latin typeface="Times New Roman" panose="02020603050405020304" pitchFamily="18" charset="0"/>
                <a:ea typeface="Times New Roman" panose="02020603050405020304" pitchFamily="18" charset="0"/>
              </a:rPr>
              <a:t>ChatGPT</a:t>
            </a:r>
            <a:r>
              <a:rPr lang="fa-IR" sz="1800" dirty="0">
                <a:effectLst/>
                <a:latin typeface="Times New Roman" panose="02020603050405020304" pitchFamily="18" charset="0"/>
                <a:ea typeface="Times New Roman" panose="02020603050405020304" pitchFamily="18" charset="0"/>
              </a:rPr>
              <a:t> شده است</a:t>
            </a:r>
            <a:endParaRPr lang="en-US" sz="18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fa-IR" sz="1600" dirty="0">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b="1" dirty="0">
                <a:effectLst/>
                <a:ea typeface="Times New Roman" panose="02020603050405020304" pitchFamily="18" charset="0"/>
                <a:cs typeface="B Nazanin" panose="00000400000000000000" pitchFamily="2" charset="-78"/>
              </a:rPr>
              <a:t>مثال‌ها</a:t>
            </a:r>
            <a:endParaRPr lang="fa-IR" sz="16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تشخیص چهره در موبایل</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ترجمه خودکار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Google Translate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B Nazanin" panose="00000400000000000000" pitchFamily="2" charset="-78"/>
              </a:rPr>
              <a:t>تولید تصویر از متن با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DALL·E</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26</a:t>
            </a:fld>
            <a:endParaRPr lang="en-US"/>
          </a:p>
        </p:txBody>
      </p:sp>
    </p:spTree>
    <p:extLst>
      <p:ext uri="{BB962C8B-B14F-4D97-AF65-F5344CB8AC3E}">
        <p14:creationId xmlns:p14="http://schemas.microsoft.com/office/powerpoint/2010/main" val="806433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 تصویر ورودی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Input Image</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تصویری که می‌خواهیم پردازش کنیم، اینجا به شکل یک جدول اعداد نمایش داده شده (این اعداد در واقع روشنایی یا شدت پیکسل‌ها هستند).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 فیلتر یا کرنل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Filter / Kernel</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یک جدول کوچک‌تر (اینجا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۳×۳</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که مثل یک ذره‌بین مخصوص روی تصویر حرکت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فیلتر به دنبال الگوهای خاصی در تصویر می‌گردد؛ مثلا خط‌ها، لبه‌ها یا شکل‌ها.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 نحوه‌ی محاسبه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فیلتر را روی یک بخش کوچک از تصویر ورودی می‌گذاریم.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سپس: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هر عدد از فیلتر را ضربدر عدد متناظر آن در تصویر می‌کنیم.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همه این حاصل‌ضرب‌ها را با هم جمع می‌کنیم.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Output[0][0] = (9×0) + (4×2) + (1×4)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 (1×1) + (1×0) + (1×1)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 (2×0) + (1×1) + (1×1)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0 + 8 + 4 + 1 + 0 + 1 + 0 + 1 + 1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16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۱۶</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اولین عدد در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آرایه خروجی</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۴. حرکت فیلتر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فیلتر کمی به سمت راست یا پایین حرکت می‌کند و همین کار را دوباره تکرار می‌کند تا کل جدول خروجی ساخته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۵. نتیجه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آرایه خروجی در واقع یک نقشه‌ی ویژگی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Feature Map</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نقشه به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CNN</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کمک می‌کند تا بخش‌های مهم تصویر را تشخیص دهد.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DF5AF3E-7FD4-4E7B-B228-6EA1F459DBCA}" type="slidenum">
              <a:rPr lang="en-US" smtClean="0"/>
              <a:t>27</a:t>
            </a:fld>
            <a:endParaRPr lang="en-US"/>
          </a:p>
        </p:txBody>
      </p:sp>
    </p:spTree>
    <p:extLst>
      <p:ext uri="{BB962C8B-B14F-4D97-AF65-F5344CB8AC3E}">
        <p14:creationId xmlns:p14="http://schemas.microsoft.com/office/powerpoint/2010/main" val="43308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 تصویر ورودی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Input Image</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تصویری که می‌خواهیم پردازش کنیم، اینجا به شکل یک جدول اعداد نمایش داده شده (این اعداد در واقع روشنایی یا شدت پیکسل‌ها هستند).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 فیلتر یا کرنل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Filter / Kernel</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یک جدول کوچک‌تر (اینجا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۳×۳</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که مثل یک ذره‌بین مخصوص روی تصویر حرکت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فیلتر به دنبال الگوهای خاصی در تصویر می‌گردد؛ مثلا خط‌ها، لبه‌ها یا شکل‌ها.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 نحوه‌ی محاسبه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فیلتر را روی یک بخش کوچک از تصویر ورودی می‌گذاریم.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سپس: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هر عدد از فیلتر را ضربدر عدد متناظر آن در تصویر می‌کنیم.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همه این حاصل‌ضرب‌ها را با هم جمع می‌کنیم.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Output[0][0] = (9×0) + (4×2) + (1×4)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 (1×1) + (1×0) + (1×1)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 (2×0) + (1×1) + (1×1)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0 + 8 + 4 + 1 + 0 + 1 + 0 + 1 + 1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16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۱۶</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اولین عدد در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آرایه خروجی</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۴. حرکت فیلتر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فیلتر کمی به سمت راست یا پایین حرکت می‌کند و همین کار را دوباره تکرار می‌کند تا کل جدول خروجی ساخته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۵. نتیجه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آرایه خروجی در واقع یک نقشه‌ی ویژگی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Feature Map</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نقشه به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CNN</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کمک می‌کند تا بخش‌های مهم تصویر را تشخیص دهد.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DF5AF3E-7FD4-4E7B-B228-6EA1F459DBCA}" type="slidenum">
              <a:rPr lang="en-US" smtClean="0"/>
              <a:t>28</a:t>
            </a:fld>
            <a:endParaRPr lang="en-US"/>
          </a:p>
        </p:txBody>
      </p:sp>
    </p:spTree>
    <p:extLst>
      <p:ext uri="{BB962C8B-B14F-4D97-AF65-F5344CB8AC3E}">
        <p14:creationId xmlns:p14="http://schemas.microsoft.com/office/powerpoint/2010/main" val="1828392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 تصویر ورودی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Input Image</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تصویری که می‌خواهیم پردازش کنیم، اینجا به شکل یک جدول اعداد نمایش داده شده (این اعداد در واقع روشنایی یا شدت پیکسل‌ها هستند).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 فیلتر یا کرنل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Filter / Kernel</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یک جدول کوچک‌تر (اینجا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۳×۳</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که مثل یک ذره‌بین مخصوص روی تصویر حرکت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فیلتر به دنبال الگوهای خاصی در تصویر می‌گردد؛ مثلا خط‌ها، لبه‌ها یا شکل‌ها.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 نحوه‌ی محاسبه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فیلتر را روی یک بخش کوچک از تصویر ورودی می‌گذاریم.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سپس: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هر عدد از فیلتر را ضربدر عدد متناظر آن در تصویر می‌کنیم.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همه این حاصل‌ضرب‌ها را با هم جمع می‌کنیم.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Output[0][0] = (9×0) + (4×2) + (1×4)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 (1×1) + (1×0) + (1×1)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 (2×0) + (1×1) + (1×1)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0 + 8 + 4 + 1 + 0 + 1 + 0 + 1 + 1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16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۱۶</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اولین عدد در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آرایه خروجی</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۴. حرکت فیلتر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فیلتر کمی به سمت راست یا پایین حرکت می‌کند و همین کار را دوباره تکرار می‌کند تا کل جدول خروجی ساخته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۵. نتیجه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آرایه خروجی در واقع یک نقشه‌ی ویژگی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Feature Map</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نقشه به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CNN</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کمک می‌کند تا بخش‌های مهم تصویر را تشخیص دهد.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DF5AF3E-7FD4-4E7B-B228-6EA1F459DBCA}" type="slidenum">
              <a:rPr lang="en-US" smtClean="0"/>
              <a:t>29</a:t>
            </a:fld>
            <a:endParaRPr lang="en-US"/>
          </a:p>
        </p:txBody>
      </p:sp>
    </p:spTree>
    <p:extLst>
      <p:ext uri="{BB962C8B-B14F-4D97-AF65-F5344CB8AC3E}">
        <p14:creationId xmlns:p14="http://schemas.microsoft.com/office/powerpoint/2010/main" val="1191822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 تصویر ورودی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Input Image</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تصویری که می‌خواهیم پردازش کنیم، اینجا به شکل یک جدول اعداد نمایش داده شده (این اعداد در واقع روشنایی یا شدت پیکسل‌ها هستند).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 فیلتر یا کرنل (</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Filter / Kernel</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یک جدول کوچک‌تر (اینجا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۳×۳</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که مثل یک ذره‌بین مخصوص روی تصویر حرکت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فیلتر به دنبال الگوهای خاصی در تصویر می‌گردد؛ مثلا خط‌ها، لبه‌ها یا شکل‌ها.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 نحوه‌ی محاسبه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فیلتر را روی یک بخش کوچک از تصویر ورودی می‌گذاریم.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سپس: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هر عدد از فیلتر را ضربدر عدد متناظر آن در تصویر می‌کنیم.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همه این حاصل‌ضرب‌ها را با هم جمع می‌کنیم.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Output[0][0] = (9×0) + (4×2) + (1×4)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 (1×1) + (1×0) + (1×1)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 (2×0) + (1×1) + (1×1)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0 + 8 + 4 + 1 + 0 + 1 + 0 + 1 + 1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Courier New" panose="02070309020205020404" pitchFamily="49" charset="0"/>
                <a:ea typeface="Times New Roman" panose="02020603050405020304" pitchFamily="18" charset="0"/>
                <a:cs typeface="B Nazanin" panose="00000400000000000000" pitchFamily="2" charset="-78"/>
              </a:rPr>
              <a:t>= 16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۱۶</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اولین عدد در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آرایه خروجی</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۴. حرکت فیلتر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فیلتر کمی به سمت راست یا پایین حرکت می‌کند و همین کار را دوباره تکرار می‌کند تا کل جدول خروجی ساخته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۵. نتیجه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آرایه خروجی در واقع یک نقشه‌ی ویژگی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Feature Map</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این نقشه به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CNN</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کمک می‌کند تا بخش‌های مهم تصویر را تشخیص دهد.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DF5AF3E-7FD4-4E7B-B228-6EA1F459DBCA}" type="slidenum">
              <a:rPr lang="en-US" smtClean="0"/>
              <a:t>30</a:t>
            </a:fld>
            <a:endParaRPr lang="en-US"/>
          </a:p>
        </p:txBody>
      </p:sp>
    </p:spTree>
    <p:extLst>
      <p:ext uri="{BB962C8B-B14F-4D97-AF65-F5344CB8AC3E}">
        <p14:creationId xmlns:p14="http://schemas.microsoft.com/office/powerpoint/2010/main" val="1642583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Wingdings" panose="05000000000000000000" pitchFamily="2" charset="2"/>
              <a:buChar char="§"/>
            </a:pPr>
            <a:r>
              <a:rPr lang="fa-IR" sz="1800" dirty="0">
                <a:cs typeface="B Nazanin" panose="00000400000000000000" pitchFamily="2" charset="-78"/>
              </a:rPr>
              <a:t>مثال: فرض کن داری یک کتاب را می‌خوانی و می‌خواهی سریع بفهمی داستان چیست. به جای اینکه کل کتاب را از اول تا آخر کلمه‌به‌کلمه بخوانی (مثل </a:t>
            </a:r>
            <a:r>
              <a:rPr lang="en-US" sz="1800" dirty="0">
                <a:cs typeface="B Nazanin" panose="00000400000000000000" pitchFamily="2" charset="-78"/>
              </a:rPr>
              <a:t>RNN)، </a:t>
            </a:r>
            <a:r>
              <a:rPr lang="fa-IR" sz="1800" dirty="0">
                <a:cs typeface="B Nazanin" panose="00000400000000000000" pitchFamily="2" charset="-78"/>
              </a:rPr>
              <a:t>می‌توانی مستقیم به بخش‌هایی که شخصیت اصلی یا رویداد مهم دارد نگاه کنی و بقیه را نادیده بگیری. این همان کاری است که مکانیزم توجه در ترانسفورمر انجام می‌دهد — تمرکز روی مهم‌ترین قسمت‌ها.</a:t>
            </a:r>
          </a:p>
        </p:txBody>
      </p:sp>
      <p:sp>
        <p:nvSpPr>
          <p:cNvPr id="4" name="Slide Number Placeholder 3"/>
          <p:cNvSpPr>
            <a:spLocks noGrp="1"/>
          </p:cNvSpPr>
          <p:nvPr>
            <p:ph type="sldNum" sz="quarter" idx="5"/>
          </p:nvPr>
        </p:nvSpPr>
        <p:spPr/>
        <p:txBody>
          <a:bodyPr/>
          <a:lstStyle/>
          <a:p>
            <a:fld id="{FDF5AF3E-7FD4-4E7B-B228-6EA1F459DBCA}" type="slidenum">
              <a:rPr lang="en-US" smtClean="0"/>
              <a:t>31</a:t>
            </a:fld>
            <a:endParaRPr lang="en-US"/>
          </a:p>
        </p:txBody>
      </p:sp>
    </p:spTree>
    <p:extLst>
      <p:ext uri="{BB962C8B-B14F-4D97-AF65-F5344CB8AC3E}">
        <p14:creationId xmlns:p14="http://schemas.microsoft.com/office/powerpoint/2010/main" val="1595276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ساخت یک سیستم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فقط به آموزش مدل محدود نمی‌شود. داده‌ها باید تمیز شوند، مدل‌ها اعتبارسنجی شوند، مستقر شوند و سپس به طور مداوم پایش شوند تا از مشکلاتی مثل کاهش عملکرد در طول زمان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drift</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مدل) جلوگیری 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32</a:t>
            </a:fld>
            <a:endParaRPr lang="en-US"/>
          </a:p>
        </p:txBody>
      </p:sp>
    </p:spTree>
    <p:extLst>
      <p:ext uri="{BB962C8B-B14F-4D97-AF65-F5344CB8AC3E}">
        <p14:creationId xmlns:p14="http://schemas.microsoft.com/office/powerpoint/2010/main" val="1522026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متخصصان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به کتابخانه‌های متن‌باز تکیه دارند.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PyTorch</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TensorFlow</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یادگیری عمیق پیشتاز هستند، در حالی که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Scikit-learn</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برای روش‌های سنتی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بسیار رایج است.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Pandas</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NumPy</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پردازش داده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Matplotlib</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مصورسازی داده کاربرد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33</a:t>
            </a:fld>
            <a:endParaRPr lang="en-US"/>
          </a:p>
        </p:txBody>
      </p:sp>
    </p:spTree>
    <p:extLst>
      <p:ext uri="{BB962C8B-B14F-4D97-AF65-F5344CB8AC3E}">
        <p14:creationId xmlns:p14="http://schemas.microsoft.com/office/powerpoint/2010/main" val="2570627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متخصصان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به کتابخانه‌های متن‌باز تکیه دارند.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PyTorch</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TensorFlow</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یادگیری عمیق پیشتاز هستند، در حالی که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Scikit-learn</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برای روش‌های سنتی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بسیار رایج است.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Pandas</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NumPy</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پردازش داده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Matplotlib</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مصورسازی داده کاربرد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36</a:t>
            </a:fld>
            <a:endParaRPr lang="en-US"/>
          </a:p>
        </p:txBody>
      </p:sp>
    </p:spTree>
    <p:extLst>
      <p:ext uri="{BB962C8B-B14F-4D97-AF65-F5344CB8AC3E}">
        <p14:creationId xmlns:p14="http://schemas.microsoft.com/office/powerpoint/2010/main" val="96381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متخصصان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به کتابخانه‌های متن‌باز تکیه دارند.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PyTorch</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TensorFlow</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یادگیری عمیق پیشتاز هستند، در حالی که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Scikit-learn</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برای روش‌های سنتی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بسیار رایج است.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Pandas</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NumPy</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پردازش داده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Matplotlib</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مصورسازی داده کاربرد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37</a:t>
            </a:fld>
            <a:endParaRPr lang="en-US"/>
          </a:p>
        </p:txBody>
      </p:sp>
    </p:spTree>
    <p:extLst>
      <p:ext uri="{BB962C8B-B14F-4D97-AF65-F5344CB8AC3E}">
        <p14:creationId xmlns:p14="http://schemas.microsoft.com/office/powerpoint/2010/main" val="1713615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یادگیری ماشین شاخه‌ای از هوش مصنوعی است که در آن الگوریتم‌ها به جای کدنویسی با قوانین ثابت، از داده‌ها یاد می‌گیرند. قدرت اصلی آن در شناسایی الگوهاست که به مدل‌ها اجازه می‌دهد از داده‌های آموزشی تعمیم پیدا کنند و روی داده‌های جدید تصمیم‌گیری 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DF5AF3E-7FD4-4E7B-B228-6EA1F459DBCA}" type="slidenum">
              <a:rPr lang="en-US" smtClean="0"/>
              <a:t>5</a:t>
            </a:fld>
            <a:endParaRPr lang="en-US"/>
          </a:p>
        </p:txBody>
      </p:sp>
    </p:spTree>
    <p:extLst>
      <p:ext uri="{BB962C8B-B14F-4D97-AF65-F5344CB8AC3E}">
        <p14:creationId xmlns:p14="http://schemas.microsoft.com/office/powerpoint/2010/main" val="39667780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متخصصان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به کتابخانه‌های متن‌باز تکیه دارند.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PyTorch</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TensorFlow</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یادگیری عمیق پیشتاز هستند، در حالی که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Scikit-learn</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برای روش‌های سنتی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بسیار رایج است.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Pandas</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NumPy</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پردازش داده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Matplotlib</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مصورسازی داده کاربرد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38</a:t>
            </a:fld>
            <a:endParaRPr lang="en-US"/>
          </a:p>
        </p:txBody>
      </p:sp>
    </p:spTree>
    <p:extLst>
      <p:ext uri="{BB962C8B-B14F-4D97-AF65-F5344CB8AC3E}">
        <p14:creationId xmlns:p14="http://schemas.microsoft.com/office/powerpoint/2010/main" val="1056874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متخصصان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به کتابخانه‌های متن‌باز تکیه دارند.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PyTorch</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TensorFlow</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یادگیری عمیق پیشتاز هستند، در حالی که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Scikit-learn</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برای روش‌های سنتی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بسیار رایج است.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Pandas</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NumPy</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پردازش داده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Matplotlib</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مصورسازی داده کاربرد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39</a:t>
            </a:fld>
            <a:endParaRPr lang="en-US"/>
          </a:p>
        </p:txBody>
      </p:sp>
    </p:spTree>
    <p:extLst>
      <p:ext uri="{BB962C8B-B14F-4D97-AF65-F5344CB8AC3E}">
        <p14:creationId xmlns:p14="http://schemas.microsoft.com/office/powerpoint/2010/main" val="942596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متخصصان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به کتابخانه‌های متن‌باز تکیه دارند.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PyTorch</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TensorFlow</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یادگیری عمیق پیشتاز هستند، در حالی که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Scikit-learn</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برای روش‌های سنتی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بسیار رایج است.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Pandas</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NumPy</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پردازش داده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Matplotlib</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مصورسازی داده کاربرد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40</a:t>
            </a:fld>
            <a:endParaRPr lang="en-US"/>
          </a:p>
        </p:txBody>
      </p:sp>
    </p:spTree>
    <p:extLst>
      <p:ext uri="{BB962C8B-B14F-4D97-AF65-F5344CB8AC3E}">
        <p14:creationId xmlns:p14="http://schemas.microsoft.com/office/powerpoint/2010/main" val="116186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متخصصان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به کتابخانه‌های متن‌باز تکیه دارند.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PyTorch</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TensorFlow</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یادگیری عمیق پیشتاز هستند، در حالی که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Scikit-learn</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برای روش‌های سنتی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بسیار رایج است.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Pandas</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NumPy</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پردازش داده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Matplotlib</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مصورسازی داده کاربرد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41</a:t>
            </a:fld>
            <a:endParaRPr lang="en-US"/>
          </a:p>
        </p:txBody>
      </p:sp>
    </p:spTree>
    <p:extLst>
      <p:ext uri="{BB962C8B-B14F-4D97-AF65-F5344CB8AC3E}">
        <p14:creationId xmlns:p14="http://schemas.microsoft.com/office/powerpoint/2010/main" val="517627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متخصصان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به کتابخانه‌های متن‌باز تکیه دارند.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PyTorch</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TensorFlow</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یادگیری عمیق پیشتاز هستند، در حالی که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Scikit-learn</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برای روش‌های سنتی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بسیار رایج است.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Pandas</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NumPy</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پردازش داده و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Matplotlib</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در مصورسازی داده کاربرد دارند.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42</a:t>
            </a:fld>
            <a:endParaRPr lang="en-US"/>
          </a:p>
        </p:txBody>
      </p:sp>
    </p:spTree>
    <p:extLst>
      <p:ext uri="{BB962C8B-B14F-4D97-AF65-F5344CB8AC3E}">
        <p14:creationId xmlns:p14="http://schemas.microsoft.com/office/powerpoint/2010/main" val="280449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یادگیری ماشین شاخه‌ای از هوش مصنوعی است که در آن الگوریتم‌ها به جای کدنویسی با قوانین ثابت، از داده‌ها یاد می‌گیرند. قدرت اصلی آن در شناسایی الگوهاست که به مدل‌ها اجازه می‌دهد از داده‌های آموزشی تعمیم پیدا کنند و روی داده‌های جدید تصمیم‌گیری 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DF5AF3E-7FD4-4E7B-B228-6EA1F459DBCA}" type="slidenum">
              <a:rPr lang="en-US" smtClean="0"/>
              <a:t>6</a:t>
            </a:fld>
            <a:endParaRPr lang="en-US"/>
          </a:p>
        </p:txBody>
      </p:sp>
    </p:spTree>
    <p:extLst>
      <p:ext uri="{BB962C8B-B14F-4D97-AF65-F5344CB8AC3E}">
        <p14:creationId xmlns:p14="http://schemas.microsoft.com/office/powerpoint/2010/main" val="2702528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هوش مصنوعی یک مفهوم گسترده است و یادگیری ماشین یکی از زیرشاخه‌های آن به شمار می‌رود. ترموستات یک سیستم ساده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AI</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است چون بر اساس قوانین برنامه‌ریزی‌شده کار می‌کند. در مقابل، مدل‌های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ML</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مانند فیلترهای هرزنامه، معیارهای تصمیم‌گیری را به طور خودکار از مثال‌ها یاد می‌گیرند و سازگارتر هستند.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7</a:t>
            </a:fld>
            <a:endParaRPr lang="en-US"/>
          </a:p>
        </p:txBody>
      </p:sp>
    </p:spTree>
    <p:extLst>
      <p:ext uri="{BB962C8B-B14F-4D97-AF65-F5344CB8AC3E}">
        <p14:creationId xmlns:p14="http://schemas.microsoft.com/office/powerpoint/2010/main" val="231355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داده خام: صدای گفتن اعداد ۱ تا ۹ توسط چند نفر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ویژگی‌ها: فرکانس‌های صدای استخراج‌شده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مدل: شبکه عصبی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کاربرد: سیستم شماره‌گیری صوتی تلفن</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8</a:t>
            </a:fld>
            <a:endParaRPr lang="en-US"/>
          </a:p>
        </p:txBody>
      </p:sp>
    </p:spTree>
    <p:extLst>
      <p:ext uri="{BB962C8B-B14F-4D97-AF65-F5344CB8AC3E}">
        <p14:creationId xmlns:p14="http://schemas.microsoft.com/office/powerpoint/2010/main" val="344155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9</a:t>
            </a:fld>
            <a:endParaRPr lang="en-US"/>
          </a:p>
        </p:txBody>
      </p:sp>
    </p:spTree>
    <p:extLst>
      <p:ext uri="{BB962C8B-B14F-4D97-AF65-F5344CB8AC3E}">
        <p14:creationId xmlns:p14="http://schemas.microsoft.com/office/powerpoint/2010/main" val="1922553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به داده‌های خام برای فراهم آوردن ورودی اولیه و اساسی برای مدل نیاز داریم تا مدل بتواند الگوها را از آنها بیاموزد و بر اساس آنها عمل کند. این داده‌ها پایه و اساس یادگیری مدل را تشکیل می‌دهند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تبدیل داده خام به ویژگی‌های عددی به این معناست که داده‌ها به فرمتی قابل پردازش توسط الگوریتم‌های ریاضی تبدیل شوند. این کار ضروری است زیرا مدل‌های یادگیری ماشین عمدتاً با اعداد و محاسبات ریاضی سروکار دارند و نمی‌توانند مستقیماً تصاویر یا متون خام را پردازش کنند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یک عکس 100</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x100 </a:t>
            </a: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با شکستن آن به پیکسل‌ها به داده عددی تبدیل می‌شود. هر پیکسل یک عدد است که میزان روشنایی یا رنگ آن نقطه را نشان می‌دهد، بنابراین یک عکس 100</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100x </a:t>
            </a: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به 10,000 عدد تبدیل خواهد شد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شبکه عصبی کانولوشنی</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 (CNN) </a:t>
            </a: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برای تشخیص تصویر پیشنهاد شده است زیرا این نوع مدل به طور خاص برای پردازش داده‌های شبکه‌ای مانند تصاویر طراحی شده و در شناسایی الگوهای فضایی و سلسله مراتبی در تصاویر بسیار خوب عمل می‌کند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تفاوت اصلی در این است که</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 CNN </a:t>
            </a: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برای مسائل پیچیده‌تر مانند تشخیص تصویر که دارای الگوهای فضایی هستند، کارایی بالایی دارد، در حالی که رگرسیون لجستیک برای داده‌های ساده‌تر و مسائل طبقه‌بندی دوتایی (مانند بله/خیر) ممکن است کافی باشد و کمتر پیچیده است</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هدف اصلی فرآیند آموزش مدل، یادگیری الگوها از داده‌های آموزشی و بهینه‌سازی پارامترهای مدل است. این کار با تغذیه مدل با عکس‌های برچسب‌دار و تنظیم مکرر وزن‌ها و پارامترها برای نزدیک کردن پیش‌بینی‌ها به واقعیت انجام می‌شود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منظور از "تنظیم وزن‌ها و پارامترهای شبکه" در مرحله آموزش، اصلاح مقادیر داخلی مدل است که بر چگونگی تفسیر ورودی‌ها و تولید خروجی‌ها تأثیر می‌گذارند. این تنظیمات به مدل کمک می‌کنند تا با هر دور از آموزش، دقیق‌تر شود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مرحله "استنتاج" به معنای اعمال مدل آموزش‌دیده بر روی داده‌های جدید و ندیده‌شده است تا پیش‌بینی یا تشخیص انجام شود. در این مرحله مدل دانش کسب شده خود را در عمل به کار می‌گیرد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مدل در مرحله استنتاج بر اساس الگوها و ویژگی‌هایی که در فرآیند آموزش از هزاران عکس برچسب‌دار یاد گرفته است، تشخیص می‌دهد که آیا عکس جدید، گربه است یا خیر. این تصمیم بر اساس پارامترهای تنظیم شده مدل صورت می‌گیرد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اهمیت "عکس‌های برچسب‌دار" در مرحله "آموزش" مدل بارز است. این عکس‌ها به مدل امکان می‌دهند تا با مقایسه پیش‌بینی‌های خود با برچسب‌های واقعی، وزن‌ها و پارامترهای داخلی خود را تنظیم کرده و به درستی یاد بگیرد که چه چیزی گربه است و چه چیزی نیست</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10</a:t>
            </a:fld>
            <a:endParaRPr lang="en-US"/>
          </a:p>
        </p:txBody>
      </p:sp>
    </p:spTree>
    <p:extLst>
      <p:ext uri="{BB962C8B-B14F-4D97-AF65-F5344CB8AC3E}">
        <p14:creationId xmlns:p14="http://schemas.microsoft.com/office/powerpoint/2010/main" val="1296770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به داده‌های خام برای فراهم آوردن ورودی اولیه و اساسی برای مدل نیاز داریم تا مدل بتواند الگوها را از آنها بیاموزد و بر اساس آنها عمل کند. این داده‌ها پایه و اساس یادگیری مدل را تشکیل می‌دهند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تبدیل داده خام به ویژگی‌های عددی به این معناست که داده‌ها به فرمتی قابل پردازش توسط الگوریتم‌های ریاضی تبدیل شوند. این کار ضروری است زیرا مدل‌های یادگیری ماشین عمدتاً با اعداد و محاسبات ریاضی سروکار دارند و نمی‌توانند مستقیماً تصاویر یا متون خام را پردازش کنند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یک عکس 100</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x100 </a:t>
            </a: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با شکستن آن به پیکسل‌ها به داده عددی تبدیل می‌شود. هر پیکسل یک عدد است که میزان روشنایی یا رنگ آن نقطه را نشان می‌دهد، بنابراین یک عکس 100</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100x </a:t>
            </a: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به 10,000 عدد تبدیل خواهد شد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شبکه عصبی کانولوشنی</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 (CNN) </a:t>
            </a: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برای تشخیص تصویر پیشنهاد شده است زیرا این نوع مدل به طور خاص برای پردازش داده‌های شبکه‌ای مانند تصاویر طراحی شده و در شناسایی الگوهای فضایی و سلسله مراتبی در تصاویر بسیار خوب عمل می‌کند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تفاوت اصلی در این است که</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 CNN </a:t>
            </a: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برای مسائل پیچیده‌تر مانند تشخیص تصویر که دارای الگوهای فضایی هستند، کارایی بالایی دارد، در حالی که رگرسیون لجستیک برای داده‌های ساده‌تر و مسائل طبقه‌بندی دوتایی (مانند بله/خیر) ممکن است کافی باشد و کمتر پیچیده است</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هدف اصلی فرآیند آموزش مدل، یادگیری الگوها از داده‌های آموزشی و بهینه‌سازی پارامترهای مدل است. این کار با تغذیه مدل با عکس‌های برچسب‌دار و تنظیم مکرر وزن‌ها و پارامترها برای نزدیک کردن پیش‌بینی‌ها به واقعیت انجام می‌شود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منظور از "تنظیم وزن‌ها و پارامترهای شبکه" در مرحله آموزش، اصلاح مقادیر داخلی مدل است که بر چگونگی تفسیر ورودی‌ها و تولید خروجی‌ها تأثیر می‌گذارند. این تنظیمات به مدل کمک می‌کنند تا با هر دور از آموزش، دقیق‌تر شود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مرحله "استنتاج" به معنای اعمال مدل آموزش‌دیده بر روی داده‌های جدید و ندیده‌شده است تا پیش‌بینی یا تشخیص انجام شود. در این مرحله مدل دانش کسب شده خود را در عمل به کار می‌گیرد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مدل در مرحله استنتاج بر اساس الگوها و ویژگی‌هایی که در فرآیند آموزش از هزاران عکس برچسب‌دار یاد گرفته است، تشخیص می‌دهد که آیا عکس جدید، گربه است یا خیر. این تصمیم بر اساس پارامترهای تنظیم شده مدل صورت می‌گیرد</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اهمیت "عکس‌های برچسب‌دار" در مرحله "آموزش" مدل بارز است. این عکس‌ها به مدل امکان می‌دهند تا با مقایسه پیش‌بینی‌های خود با برچسب‌های واقعی، وزن‌ها و پارامترهای داخلی خود را تنظیم کرده و به درستی یاد بگیرد که چه چیزی گربه است و چه چیزی نیست</a:t>
            </a:r>
            <a:r>
              <a:rPr lang="en-US" sz="18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DF5AF3E-7FD4-4E7B-B228-6EA1F459DBCA}" type="slidenum">
              <a:rPr lang="en-US" smtClean="0"/>
              <a:t>11</a:t>
            </a:fld>
            <a:endParaRPr lang="en-US"/>
          </a:p>
        </p:txBody>
      </p:sp>
    </p:spTree>
    <p:extLst>
      <p:ext uri="{BB962C8B-B14F-4D97-AF65-F5344CB8AC3E}">
        <p14:creationId xmlns:p14="http://schemas.microsoft.com/office/powerpoint/2010/main" val="1626917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EC22DE-E390-45FE-AB4C-9D21221888BA}" type="datetime1">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0E12D3-67CE-4585-98F9-828CCA31A21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22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912E7-0EB9-4B13-8D85-D90B9AEF4982}" type="datetime1">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0E12D3-67CE-4585-98F9-828CCA31A217}" type="slidenum">
              <a:rPr lang="en-US" smtClean="0"/>
              <a:t>‹#›</a:t>
            </a:fld>
            <a:endParaRPr lang="en-US"/>
          </a:p>
        </p:txBody>
      </p:sp>
    </p:spTree>
    <p:extLst>
      <p:ext uri="{BB962C8B-B14F-4D97-AF65-F5344CB8AC3E}">
        <p14:creationId xmlns:p14="http://schemas.microsoft.com/office/powerpoint/2010/main" val="3077106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FF2FDB-EF41-4E4A-8740-CCA7050C06DC}" type="datetime1">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0E12D3-67CE-4585-98F9-828CCA31A217}" type="slidenum">
              <a:rPr lang="en-US" smtClean="0"/>
              <a:t>‹#›</a:t>
            </a:fld>
            <a:endParaRPr lang="en-US"/>
          </a:p>
        </p:txBody>
      </p:sp>
    </p:spTree>
    <p:extLst>
      <p:ext uri="{BB962C8B-B14F-4D97-AF65-F5344CB8AC3E}">
        <p14:creationId xmlns:p14="http://schemas.microsoft.com/office/powerpoint/2010/main" val="347923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8FAA73-38B4-4A5F-8905-11676093285B}" type="datetime1">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0E12D3-67CE-4585-98F9-828CCA31A217}" type="slidenum">
              <a:rPr lang="en-US" smtClean="0"/>
              <a:t>‹#›</a:t>
            </a:fld>
            <a:endParaRPr lang="en-US"/>
          </a:p>
        </p:txBody>
      </p:sp>
    </p:spTree>
    <p:extLst>
      <p:ext uri="{BB962C8B-B14F-4D97-AF65-F5344CB8AC3E}">
        <p14:creationId xmlns:p14="http://schemas.microsoft.com/office/powerpoint/2010/main" val="168602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67A6CF-AA60-44A6-9AC9-4044FF3D377E}" type="datetime1">
              <a:rPr lang="en-US" smtClean="0"/>
              <a:t>8/28/2025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0E12D3-67CE-4585-98F9-828CCA31A21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783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78BD86-D479-48C6-A8DE-AC47995CDD53}" type="datetime1">
              <a:rPr lang="en-US" smtClean="0"/>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0E12D3-67CE-4585-98F9-828CCA31A217}" type="slidenum">
              <a:rPr lang="en-US" smtClean="0"/>
              <a:t>‹#›</a:t>
            </a:fld>
            <a:endParaRPr lang="en-US"/>
          </a:p>
        </p:txBody>
      </p:sp>
    </p:spTree>
    <p:extLst>
      <p:ext uri="{BB962C8B-B14F-4D97-AF65-F5344CB8AC3E}">
        <p14:creationId xmlns:p14="http://schemas.microsoft.com/office/powerpoint/2010/main" val="3525491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B44F3-4CAF-42CB-A4EB-0B39E927661D}" type="datetime1">
              <a:rPr lang="en-US" smtClean="0"/>
              <a:t>8/28/2025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0E12D3-67CE-4585-98F9-828CCA31A217}" type="slidenum">
              <a:rPr lang="en-US" smtClean="0"/>
              <a:t>‹#›</a:t>
            </a:fld>
            <a:endParaRPr lang="en-US"/>
          </a:p>
        </p:txBody>
      </p:sp>
    </p:spTree>
    <p:extLst>
      <p:ext uri="{BB962C8B-B14F-4D97-AF65-F5344CB8AC3E}">
        <p14:creationId xmlns:p14="http://schemas.microsoft.com/office/powerpoint/2010/main" val="3167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4DBF20-427A-491B-975E-8CF5CC2D9B3B}" type="datetime1">
              <a:rPr lang="en-US" smtClean="0"/>
              <a:t>8/28/2025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0E12D3-67CE-4585-98F9-828CCA31A217}" type="slidenum">
              <a:rPr lang="en-US" smtClean="0"/>
              <a:t>‹#›</a:t>
            </a:fld>
            <a:endParaRPr lang="en-US"/>
          </a:p>
        </p:txBody>
      </p:sp>
    </p:spTree>
    <p:extLst>
      <p:ext uri="{BB962C8B-B14F-4D97-AF65-F5344CB8AC3E}">
        <p14:creationId xmlns:p14="http://schemas.microsoft.com/office/powerpoint/2010/main" val="193055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55835E2-5691-4110-B759-4DC0651C3D76}" type="datetime1">
              <a:rPr lang="en-US" smtClean="0"/>
              <a:t>8/28/2025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50E12D3-67CE-4585-98F9-828CCA31A217}" type="slidenum">
              <a:rPr lang="en-US" smtClean="0"/>
              <a:t>‹#›</a:t>
            </a:fld>
            <a:endParaRPr lang="en-US"/>
          </a:p>
        </p:txBody>
      </p:sp>
    </p:spTree>
    <p:extLst>
      <p:ext uri="{BB962C8B-B14F-4D97-AF65-F5344CB8AC3E}">
        <p14:creationId xmlns:p14="http://schemas.microsoft.com/office/powerpoint/2010/main" val="714781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21E2E2-1D9F-4472-98B3-3856FF483748}" type="datetime1">
              <a:rPr lang="en-US" smtClean="0"/>
              <a:t>8/28/2025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50E12D3-67CE-4585-98F9-828CCA31A217}" type="slidenum">
              <a:rPr lang="en-US" smtClean="0"/>
              <a:t>‹#›</a:t>
            </a:fld>
            <a:endParaRPr lang="en-US"/>
          </a:p>
        </p:txBody>
      </p:sp>
    </p:spTree>
    <p:extLst>
      <p:ext uri="{BB962C8B-B14F-4D97-AF65-F5344CB8AC3E}">
        <p14:creationId xmlns:p14="http://schemas.microsoft.com/office/powerpoint/2010/main" val="3296191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4D32B8-79A0-40CA-91B4-13C1B10507F0}" type="datetime1">
              <a:rPr lang="en-US" smtClean="0"/>
              <a:t>8/28/2025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0E12D3-67CE-4585-98F9-828CCA31A217}" type="slidenum">
              <a:rPr lang="en-US" smtClean="0"/>
              <a:t>‹#›</a:t>
            </a:fld>
            <a:endParaRPr lang="en-US"/>
          </a:p>
        </p:txBody>
      </p:sp>
    </p:spTree>
    <p:extLst>
      <p:ext uri="{BB962C8B-B14F-4D97-AF65-F5344CB8AC3E}">
        <p14:creationId xmlns:p14="http://schemas.microsoft.com/office/powerpoint/2010/main" val="1464003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92534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318104"/>
            <a:ext cx="10058400" cy="455099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CF41596-88CA-4D02-9E6B-35587F74E25E}" type="datetime1">
              <a:rPr lang="en-US" smtClean="0"/>
              <a:t>8/28/2025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50E12D3-67CE-4585-98F9-828CCA31A217}" type="slidenum">
              <a:rPr lang="en-US" smtClean="0"/>
              <a:t>‹#›</a:t>
            </a:fld>
            <a:endParaRPr lang="en-US"/>
          </a:p>
        </p:txBody>
      </p:sp>
      <p:cxnSp>
        <p:nvCxnSpPr>
          <p:cNvPr id="10" name="Straight Connector 9"/>
          <p:cNvCxnSpPr/>
          <p:nvPr/>
        </p:nvCxnSpPr>
        <p:spPr>
          <a:xfrm>
            <a:off x="897441" y="1251619"/>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68145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8.png"/><Relationship Id="rId4"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2469-EF31-43EC-A9A0-167BF33BCCA0}"/>
              </a:ext>
            </a:extLst>
          </p:cNvPr>
          <p:cNvSpPr>
            <a:spLocks noGrp="1"/>
          </p:cNvSpPr>
          <p:nvPr>
            <p:ph type="ctrTitle"/>
          </p:nvPr>
        </p:nvSpPr>
        <p:spPr/>
        <p:txBody>
          <a:bodyPr/>
          <a:lstStyle/>
          <a:p>
            <a:pPr algn="ctr"/>
            <a:r>
              <a:rPr lang="fa-IR" dirty="0">
                <a:cs typeface="B Nazanin" panose="00000400000000000000" pitchFamily="2" charset="-78"/>
              </a:rPr>
              <a:t>معرفی هوش مصنوعی</a:t>
            </a:r>
            <a:endParaRPr lang="en-US" dirty="0">
              <a:cs typeface="B Nazanin" panose="00000400000000000000" pitchFamily="2" charset="-78"/>
            </a:endParaRPr>
          </a:p>
        </p:txBody>
      </p:sp>
      <p:sp>
        <p:nvSpPr>
          <p:cNvPr id="3" name="Subtitle 2">
            <a:extLst>
              <a:ext uri="{FF2B5EF4-FFF2-40B4-BE49-F238E27FC236}">
                <a16:creationId xmlns:a16="http://schemas.microsoft.com/office/drawing/2014/main" id="{A1B959C7-E966-4EB8-BFE4-BFC084C4005A}"/>
              </a:ext>
            </a:extLst>
          </p:cNvPr>
          <p:cNvSpPr>
            <a:spLocks noGrp="1"/>
          </p:cNvSpPr>
          <p:nvPr>
            <p:ph type="subTitle" idx="1"/>
          </p:nvPr>
        </p:nvSpPr>
        <p:spPr/>
        <p:txBody>
          <a:bodyPr/>
          <a:lstStyle/>
          <a:p>
            <a:pPr algn="r"/>
            <a:r>
              <a:rPr lang="fa-IR" dirty="0">
                <a:cs typeface="B Nazanin" panose="00000400000000000000" pitchFamily="2" charset="-78"/>
              </a:rPr>
              <a:t>دکتر احمد تقی نژاد</a:t>
            </a:r>
            <a:endParaRPr lang="en-US" dirty="0">
              <a:cs typeface="B Nazanin" panose="00000400000000000000" pitchFamily="2" charset="-78"/>
            </a:endParaRPr>
          </a:p>
        </p:txBody>
      </p:sp>
      <p:sp>
        <p:nvSpPr>
          <p:cNvPr id="4" name="Slide Number Placeholder 3">
            <a:extLst>
              <a:ext uri="{FF2B5EF4-FFF2-40B4-BE49-F238E27FC236}">
                <a16:creationId xmlns:a16="http://schemas.microsoft.com/office/drawing/2014/main" id="{99A97CD5-E3A2-414A-9230-69BACA1CB2C1}"/>
              </a:ext>
            </a:extLst>
          </p:cNvPr>
          <p:cNvSpPr>
            <a:spLocks noGrp="1"/>
          </p:cNvSpPr>
          <p:nvPr>
            <p:ph type="sldNum" sz="quarter" idx="12"/>
          </p:nvPr>
        </p:nvSpPr>
        <p:spPr/>
        <p:txBody>
          <a:bodyPr/>
          <a:lstStyle/>
          <a:p>
            <a:fld id="{350E12D3-67CE-4585-98F9-828CCA31A217}" type="slidenum">
              <a:rPr lang="en-US" smtClean="0"/>
              <a:t>1</a:t>
            </a:fld>
            <a:endParaRPr lang="en-US"/>
          </a:p>
        </p:txBody>
      </p:sp>
    </p:spTree>
    <p:extLst>
      <p:ext uri="{BB962C8B-B14F-4D97-AF65-F5344CB8AC3E}">
        <p14:creationId xmlns:p14="http://schemas.microsoft.com/office/powerpoint/2010/main" val="2256106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a:xfrm>
            <a:off x="1154083" y="-165218"/>
            <a:ext cx="10058400" cy="1450757"/>
          </a:xfrm>
        </p:spPr>
        <p:txBody>
          <a:bodyPr>
            <a:normAutofit/>
          </a:bodyPr>
          <a:lstStyle/>
          <a:p>
            <a:pPr marL="0" marR="0" algn="r" rtl="1">
              <a:lnSpc>
                <a:spcPct val="107000"/>
              </a:lnSpc>
              <a:spcBef>
                <a:spcPts val="0"/>
              </a:spcBef>
              <a:spcAft>
                <a:spcPts val="800"/>
              </a:spcAft>
            </a:pPr>
            <a:r>
              <a:rPr lang="fa-IR" sz="3600" b="1" dirty="0">
                <a:effectLst/>
                <a:ea typeface="Times New Roman" panose="02020603050405020304" pitchFamily="18" charset="0"/>
                <a:cs typeface="B Nazanin" panose="00000400000000000000" pitchFamily="2" charset="-78"/>
              </a:rPr>
              <a:t>یادگیری ماشین چگونه کار می‌کند؟</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9302D86E-4A30-43F8-A933-E11C75B30139}"/>
              </a:ext>
            </a:extLst>
          </p:cNvPr>
          <p:cNvSpPr>
            <a:spLocks noGrp="1"/>
          </p:cNvSpPr>
          <p:nvPr>
            <p:ph type="sldNum" sz="quarter" idx="12"/>
          </p:nvPr>
        </p:nvSpPr>
        <p:spPr/>
        <p:txBody>
          <a:bodyPr/>
          <a:lstStyle/>
          <a:p>
            <a:fld id="{350E12D3-67CE-4585-98F9-828CCA31A217}" type="slidenum">
              <a:rPr lang="en-US" smtClean="0"/>
              <a:t>10</a:t>
            </a:fld>
            <a:endParaRPr lang="en-US"/>
          </a:p>
        </p:txBody>
      </p:sp>
      <p:sp>
        <p:nvSpPr>
          <p:cNvPr id="57" name="TextBox 56">
            <a:extLst>
              <a:ext uri="{FF2B5EF4-FFF2-40B4-BE49-F238E27FC236}">
                <a16:creationId xmlns:a16="http://schemas.microsoft.com/office/drawing/2014/main" id="{50748C87-B40E-47AB-8533-42DC9E10617B}"/>
              </a:ext>
            </a:extLst>
          </p:cNvPr>
          <p:cNvSpPr txBox="1"/>
          <p:nvPr/>
        </p:nvSpPr>
        <p:spPr>
          <a:xfrm>
            <a:off x="399826" y="1285539"/>
            <a:ext cx="11392347" cy="4967385"/>
          </a:xfrm>
          <a:prstGeom prst="rect">
            <a:avLst/>
          </a:prstGeom>
          <a:noFill/>
        </p:spPr>
        <p:txBody>
          <a:bodyPr wrap="square">
            <a:spAutoFit/>
          </a:bodyPr>
          <a:lstStyle/>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چرا در مرحله اول یادگیری ماشین به جمع‌آوری "داده خام" نیاز داریم؟</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منظور از تبدیل داده خام به "ویژگی‌های عددی" چیست و چرا این کار ضروری است؟</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در مثال داده شده، چگونه یک عکس 100</a:t>
            </a:r>
            <a:r>
              <a:rPr lang="fa-IR" sz="2400" dirty="0">
                <a:solidFill>
                  <a:srgbClr val="131314"/>
                </a:solidFill>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31314"/>
                </a:solidFill>
                <a:latin typeface="Arial" panose="020B0604020202020204" pitchFamily="34" charset="0"/>
                <a:ea typeface="Times New Roman" panose="02020603050405020304" pitchFamily="18" charset="0"/>
                <a:cs typeface="B Nazanin" panose="00000400000000000000" pitchFamily="2" charset="-78"/>
              </a:rPr>
              <a:t>x</a:t>
            </a:r>
            <a:r>
              <a:rPr lang="fa-IR" sz="2400" dirty="0">
                <a:solidFill>
                  <a:srgbClr val="131314"/>
                </a:solidFill>
                <a:latin typeface="Arial" panose="020B0604020202020204" pitchFamily="34" charset="0"/>
                <a:ea typeface="Times New Roman" panose="02020603050405020304" pitchFamily="18" charset="0"/>
                <a:cs typeface="B Nazanin" panose="00000400000000000000" pitchFamily="2" charset="-78"/>
              </a:rPr>
              <a:t> ۱۰۰ </a:t>
            </a: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به داده عددی تبدیل می‌شود؟</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چرا برای تشخیص تصویر، "شبکه عصبی کانولوشنی</a:t>
            </a:r>
            <a:r>
              <a:rPr lang="en-US"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 (CNN)" </a:t>
            </a: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پیشنهاد شده است؟</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چه تفاوتی بین</a:t>
            </a:r>
            <a:r>
              <a:rPr lang="en-US"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 CNN </a:t>
            </a: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و رگرسیون لجستیک در انتخاب مدل وجود دارد؟</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هدف اصلی فرآیند "آموزش" مدل چیست و چگونه انجام می‌شود؟</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در مرحله آموزش، منظور از "تنظیم وزن‌ها و پارامترهای شبکه" چیست؟</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مرحله "استنتاج" در یادگیری ماشین به چه معناست؟</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چگونه مدل در مرحله استنتاج تشخیص می‌دهد که یک عکس، گربه است یا خیر؟</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dirty="0">
                <a:solidFill>
                  <a:srgbClr val="131314"/>
                </a:solidFill>
                <a:effectLst/>
                <a:latin typeface="Arial" panose="020B0604020202020204" pitchFamily="34" charset="0"/>
                <a:ea typeface="Times New Roman" panose="02020603050405020304" pitchFamily="18" charset="0"/>
                <a:cs typeface="B Nazanin" panose="00000400000000000000" pitchFamily="2" charset="-78"/>
              </a:rPr>
              <a:t>اهمیت "عکس‌های برچسب‌دار" در کدام مرحله از فرآیند یادگیری ماشین بارز است؟</a:t>
            </a:r>
            <a:endParaRPr lang="en-US" sz="2400" dirty="0">
              <a:solidFill>
                <a:srgbClr val="131314"/>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131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a:xfrm>
            <a:off x="1154083" y="-165218"/>
            <a:ext cx="10058400" cy="1450757"/>
          </a:xfrm>
        </p:spPr>
        <p:txBody>
          <a:bodyPr>
            <a:normAutofit/>
          </a:bodyPr>
          <a:lstStyle/>
          <a:p>
            <a:pPr marL="0" marR="0" algn="r" rtl="1">
              <a:lnSpc>
                <a:spcPct val="107000"/>
              </a:lnSpc>
              <a:spcBef>
                <a:spcPts val="0"/>
              </a:spcBef>
              <a:spcAft>
                <a:spcPts val="800"/>
              </a:spcAft>
            </a:pPr>
            <a:r>
              <a:rPr lang="fa-IR" sz="3600" b="1" dirty="0">
                <a:effectLst/>
                <a:ea typeface="Times New Roman" panose="02020603050405020304" pitchFamily="18" charset="0"/>
                <a:cs typeface="B Nazanin" panose="00000400000000000000" pitchFamily="2" charset="-78"/>
              </a:rPr>
              <a:t>یادگیری ماشین چگونه کار می‌کند؟</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9302D86E-4A30-43F8-A933-E11C75B30139}"/>
              </a:ext>
            </a:extLst>
          </p:cNvPr>
          <p:cNvSpPr>
            <a:spLocks noGrp="1"/>
          </p:cNvSpPr>
          <p:nvPr>
            <p:ph type="sldNum" sz="quarter" idx="12"/>
          </p:nvPr>
        </p:nvSpPr>
        <p:spPr/>
        <p:txBody>
          <a:bodyPr/>
          <a:lstStyle/>
          <a:p>
            <a:fld id="{350E12D3-67CE-4585-98F9-828CCA31A217}" type="slidenum">
              <a:rPr lang="en-US" smtClean="0"/>
              <a:t>11</a:t>
            </a:fld>
            <a:endParaRPr lang="en-US"/>
          </a:p>
        </p:txBody>
      </p:sp>
      <p:sp>
        <p:nvSpPr>
          <p:cNvPr id="57" name="TextBox 56">
            <a:extLst>
              <a:ext uri="{FF2B5EF4-FFF2-40B4-BE49-F238E27FC236}">
                <a16:creationId xmlns:a16="http://schemas.microsoft.com/office/drawing/2014/main" id="{50748C87-B40E-47AB-8533-42DC9E10617B}"/>
              </a:ext>
            </a:extLst>
          </p:cNvPr>
          <p:cNvSpPr txBox="1"/>
          <p:nvPr/>
        </p:nvSpPr>
        <p:spPr>
          <a:xfrm>
            <a:off x="399826" y="1627668"/>
            <a:ext cx="11392347" cy="4647426"/>
          </a:xfrm>
          <a:prstGeom prst="rect">
            <a:avLst/>
          </a:prstGeom>
          <a:noFill/>
        </p:spPr>
        <p:txBody>
          <a:bodyPr wrap="square">
            <a:spAutoFit/>
          </a:bodyPr>
          <a:lstStyle/>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fa-IR" altLang="en-US" sz="2800" b="0"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برای آموزش مدل، ابتدا داده‌های خام را جمع‌آوری می‌کنیم و آنها را به ویژگی‌های عددی تبدیل می‌کنیم تا الگوریتم بتواند آنها را پردازش کند. مثلاً یک عکس ۱۰۰×۱۰۰ به ۱۰</a:t>
            </a:r>
            <a:r>
              <a:rPr kumimoji="0" lang="fa-IR" altLang="en-US" sz="2800" b="0" i="0" u="none" strike="noStrike" cap="none" normalizeH="0" baseline="0" dirty="0">
                <a:ln>
                  <a:noFill/>
                </a:ln>
                <a:solidFill>
                  <a:srgbClr val="C00000"/>
                </a:solidFill>
                <a:effectLst/>
                <a:latin typeface="Calibri" panose="020F0502020204030204" pitchFamily="34" charset="0"/>
                <a:ea typeface="Times New Roman" panose="02020603050405020304" pitchFamily="18" charset="0"/>
                <a:cs typeface="Arial" panose="020B0604020202020204" pitchFamily="34" charset="0"/>
              </a:rPr>
              <a:t>٬</a:t>
            </a:r>
            <a:r>
              <a:rPr kumimoji="0" lang="fa-IR" altLang="en-US" sz="2800" b="0"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۰۰۰ عدد (مقادیر پیکسل‌ها) تبدیل می‌شود.</a:t>
            </a:r>
            <a:endParaRPr kumimoji="0" lang="en-US" altLang="en-US" sz="1400" b="0" i="0" u="none" strike="noStrike" cap="none" normalizeH="0" baseline="0" dirty="0">
              <a:ln>
                <a:noFill/>
              </a:ln>
              <a:solidFill>
                <a:srgbClr val="C00000"/>
              </a:solidFill>
              <a:effectLst/>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fa-IR" altLang="en-US" sz="2800" b="0"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برای تشخیص تصویر، </a:t>
            </a:r>
            <a:r>
              <a:rPr kumimoji="0" lang="en-US" altLang="en-US" sz="2800" b="1" i="0" u="none" strike="noStrike" cap="none" normalizeH="0" baseline="0" dirty="0">
                <a:ln>
                  <a:noFill/>
                </a:ln>
                <a:solidFill>
                  <a:srgbClr val="C00000"/>
                </a:solidFill>
                <a:effectLst/>
                <a:latin typeface="Calibri" panose="020F0502020204030204" pitchFamily="34" charset="0"/>
                <a:ea typeface="Times New Roman" panose="02020603050405020304" pitchFamily="18" charset="0"/>
                <a:cs typeface="B Nazanin" panose="00000400000000000000" pitchFamily="2" charset="-78"/>
              </a:rPr>
              <a:t>CNN</a:t>
            </a:r>
            <a:r>
              <a:rPr kumimoji="0" lang="fa-IR" altLang="en-US" sz="2800" b="0"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 انتخاب خوبی است چون الگوهای فضایی را به‌خوبی می‌شناسد، درحالی‌که </a:t>
            </a:r>
            <a:r>
              <a:rPr kumimoji="0" lang="fa-IR" altLang="en-US" sz="2800" b="1"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رگرسیون لجستیک</a:t>
            </a:r>
            <a:r>
              <a:rPr kumimoji="0" lang="fa-IR" altLang="en-US" sz="2800" b="0"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 برای مسائل ساده‌تر مناسب است.</a:t>
            </a:r>
            <a:endParaRPr kumimoji="0" lang="en-US" altLang="en-US" sz="1400" b="0" i="0" u="none" strike="noStrike" cap="none" normalizeH="0" baseline="0" dirty="0">
              <a:ln>
                <a:noFill/>
              </a:ln>
              <a:solidFill>
                <a:srgbClr val="C00000"/>
              </a:solidFill>
              <a:effectLst/>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fa-IR" altLang="en-US" sz="2800" b="0"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در آموزش، با استفاده از داده‌های برچسب‌دار، وزن‌ها و پارامترهای مدل را طوری تنظیم می‌کنیم که پیش‌بینی‌ها دقیق‌تر شوند.</a:t>
            </a:r>
            <a:endParaRPr kumimoji="0" lang="en-US" altLang="en-US" sz="1400" b="0" i="0" u="none" strike="noStrike" cap="none" normalizeH="0" baseline="0" dirty="0">
              <a:ln>
                <a:noFill/>
              </a:ln>
              <a:solidFill>
                <a:srgbClr val="C00000"/>
              </a:solidFill>
              <a:effectLst/>
            </a:endParaRPr>
          </a:p>
          <a:p>
            <a:pPr marL="342900" marR="0" lvl="0" indent="-3429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r>
              <a:rPr kumimoji="0" lang="fa-IR" altLang="en-US" sz="2800" b="0" i="0" u="none" strike="noStrike" cap="none" normalizeH="0" baseline="0" dirty="0">
                <a:ln>
                  <a:noFill/>
                </a:ln>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در استنتاج، مدل آموزش‌دیده روی داده‌های جدید اعمال می‌شود و بر اساس آموخته‌هایش پیش‌بینی یا تشخیص می‌کند.</a:t>
            </a:r>
            <a:endParaRPr kumimoji="0" lang="en-US" altLang="en-US" sz="1400" b="0" i="0" u="none" strike="noStrike" cap="none" normalizeH="0" baseline="0" dirty="0">
              <a:ln>
                <a:noFill/>
              </a:ln>
              <a:solidFill>
                <a:srgbClr val="C00000"/>
              </a:solidFill>
              <a:effectLst/>
            </a:endParaRPr>
          </a:p>
          <a:p>
            <a:pPr marL="457200" marR="0" lvl="0" indent="-457200" algn="r" defTabSz="914400" rtl="1"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4000" b="0" i="0" u="none" strike="noStrike" cap="none" normalizeH="0" baseline="0" dirty="0">
              <a:ln>
                <a:noFill/>
              </a:ln>
              <a:solidFill>
                <a:srgbClr val="C00000"/>
              </a:solidFill>
              <a:effectLst/>
              <a:latin typeface="Arial" panose="020B0604020202020204" pitchFamily="34" charset="0"/>
              <a:cs typeface="Arial" panose="020B0604020202020204" pitchFamily="34" charset="0"/>
            </a:endParaRPr>
          </a:p>
        </p:txBody>
      </p:sp>
      <p:sp>
        <p:nvSpPr>
          <p:cNvPr id="3" name="Rectangle 1">
            <a:extLst>
              <a:ext uri="{FF2B5EF4-FFF2-40B4-BE49-F238E27FC236}">
                <a16:creationId xmlns:a16="http://schemas.microsoft.com/office/drawing/2014/main" id="{BAC6EB44-D2E2-4786-82DB-B03F77B485B7}"/>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170B4A16-894A-4EF9-8B73-23DE5F274EF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2552AFE3-00BA-4035-B62D-778171B5E508}"/>
              </a:ext>
            </a:extLst>
          </p:cNvPr>
          <p:cNvSpPr>
            <a:spLocks noChangeArrowheads="1"/>
          </p:cNvSpPr>
          <p:nvPr/>
        </p:nvSpPr>
        <p:spPr bwMode="auto">
          <a:xfrm>
            <a:off x="0" y="0"/>
            <a:ext cx="12192000" cy="1270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9730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0560-8823-49AE-8AC4-DCD96D015F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1D2263-94EC-44E9-9031-471048CDCF4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3FAA270-6E5F-45ED-A73C-DEAAB143F704}"/>
              </a:ext>
            </a:extLst>
          </p:cNvPr>
          <p:cNvSpPr>
            <a:spLocks noGrp="1"/>
          </p:cNvSpPr>
          <p:nvPr>
            <p:ph type="sldNum" sz="quarter" idx="12"/>
          </p:nvPr>
        </p:nvSpPr>
        <p:spPr/>
        <p:txBody>
          <a:bodyPr/>
          <a:lstStyle/>
          <a:p>
            <a:fld id="{350E12D3-67CE-4585-98F9-828CCA31A217}" type="slidenum">
              <a:rPr lang="en-US" smtClean="0"/>
              <a:t>12</a:t>
            </a:fld>
            <a:endParaRPr lang="en-US"/>
          </a:p>
        </p:txBody>
      </p:sp>
      <p:pic>
        <p:nvPicPr>
          <p:cNvPr id="5" name="Picture 4">
            <a:extLst>
              <a:ext uri="{FF2B5EF4-FFF2-40B4-BE49-F238E27FC236}">
                <a16:creationId xmlns:a16="http://schemas.microsoft.com/office/drawing/2014/main" id="{72A65846-0FFF-497C-93EF-644411E8DBC6}"/>
              </a:ext>
            </a:extLst>
          </p:cNvPr>
          <p:cNvPicPr>
            <a:picLocks noChangeAspect="1"/>
          </p:cNvPicPr>
          <p:nvPr/>
        </p:nvPicPr>
        <p:blipFill>
          <a:blip r:embed="rId2"/>
          <a:stretch>
            <a:fillRect/>
          </a:stretch>
        </p:blipFill>
        <p:spPr>
          <a:xfrm>
            <a:off x="415445" y="1342332"/>
            <a:ext cx="11422069" cy="4877481"/>
          </a:xfrm>
          <a:prstGeom prst="rect">
            <a:avLst/>
          </a:prstGeom>
        </p:spPr>
      </p:pic>
    </p:spTree>
    <p:extLst>
      <p:ext uri="{BB962C8B-B14F-4D97-AF65-F5344CB8AC3E}">
        <p14:creationId xmlns:p14="http://schemas.microsoft.com/office/powerpoint/2010/main" val="1623022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0560-8823-49AE-8AC4-DCD96D015F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1D2263-94EC-44E9-9031-471048CDCF4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05B3B13-1BA5-45A7-93F0-BE3BE7CB7AF3}"/>
              </a:ext>
            </a:extLst>
          </p:cNvPr>
          <p:cNvSpPr>
            <a:spLocks noGrp="1"/>
          </p:cNvSpPr>
          <p:nvPr>
            <p:ph type="sldNum" sz="quarter" idx="12"/>
          </p:nvPr>
        </p:nvSpPr>
        <p:spPr/>
        <p:txBody>
          <a:bodyPr/>
          <a:lstStyle/>
          <a:p>
            <a:fld id="{350E12D3-67CE-4585-98F9-828CCA31A217}" type="slidenum">
              <a:rPr lang="en-US" smtClean="0"/>
              <a:t>13</a:t>
            </a:fld>
            <a:endParaRPr lang="en-US"/>
          </a:p>
        </p:txBody>
      </p:sp>
      <p:pic>
        <p:nvPicPr>
          <p:cNvPr id="6" name="Picture 5">
            <a:extLst>
              <a:ext uri="{FF2B5EF4-FFF2-40B4-BE49-F238E27FC236}">
                <a16:creationId xmlns:a16="http://schemas.microsoft.com/office/drawing/2014/main" id="{964587B2-C09D-4A95-8E39-F927B5FB7A46}"/>
              </a:ext>
            </a:extLst>
          </p:cNvPr>
          <p:cNvPicPr>
            <a:picLocks noChangeAspect="1"/>
          </p:cNvPicPr>
          <p:nvPr/>
        </p:nvPicPr>
        <p:blipFill>
          <a:blip r:embed="rId2"/>
          <a:stretch>
            <a:fillRect/>
          </a:stretch>
        </p:blipFill>
        <p:spPr>
          <a:xfrm>
            <a:off x="797870" y="458224"/>
            <a:ext cx="8352615" cy="5941552"/>
          </a:xfrm>
          <a:prstGeom prst="rect">
            <a:avLst/>
          </a:prstGeom>
        </p:spPr>
      </p:pic>
    </p:spTree>
    <p:extLst>
      <p:ext uri="{BB962C8B-B14F-4D97-AF65-F5344CB8AC3E}">
        <p14:creationId xmlns:p14="http://schemas.microsoft.com/office/powerpoint/2010/main" val="2335733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0560-8823-49AE-8AC4-DCD96D015FDE}"/>
              </a:ext>
            </a:extLst>
          </p:cNvPr>
          <p:cNvSpPr>
            <a:spLocks noGrp="1"/>
          </p:cNvSpPr>
          <p:nvPr>
            <p:ph type="title"/>
          </p:nvPr>
        </p:nvSpPr>
        <p:spPr/>
        <p:txBody>
          <a:bodyPr>
            <a:normAutofit/>
          </a:bodyPr>
          <a:lstStyle/>
          <a:p>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پارامترهای مدل یادگیری ماشین و بهینه‌سازی</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1D2263-94EC-44E9-9031-471048CDCF4F}"/>
                  </a:ext>
                </a:extLst>
              </p:cNvPr>
              <p:cNvSpPr>
                <a:spLocks noGrp="1"/>
              </p:cNvSpPr>
              <p:nvPr>
                <p:ph idx="1"/>
              </p:nvPr>
            </p:nvSpPr>
            <p:spPr>
              <a:xfrm>
                <a:off x="172123" y="1318104"/>
                <a:ext cx="11822654" cy="4964454"/>
              </a:xfrm>
            </p:spPr>
            <p:txBody>
              <a:bodyPr>
                <a:noAutofit/>
              </a:bodyPr>
              <a:lstStyle/>
              <a:p>
                <a:pPr marL="0" marR="0" algn="r" rtl="1">
                  <a:lnSpc>
                    <a:spcPct val="107000"/>
                  </a:lnSpc>
                  <a:spcBef>
                    <a:spcPts val="0"/>
                  </a:spcBef>
                  <a:spcAft>
                    <a:spcPts val="8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برای یک مثال عملی، یک الگوریتم رگرسیون خطی ساده برای پیش‌بینی قیمت فروش خانه بر اساس ترکیب وزنی سه متغیر را در نظر بگیرید: متراژ مربع، سن خانه و تعداد اتاق‌خواب‌ها. هر خانه به عنوان یک جاسازی بردار با ۳ بعد نشان داده می‌شود: [متراژ مربع, اتاق‌خواب‌ها, سن]. یک خانه ۳۰ ساله با ۴ اتاق‌خواب و ۱۹۰۰ متر مربع می‌تواند به عنوان [۱۹۰۰, ۴, ۳۰] نشان داده شود (هرچند برای اهداف ریاضی، این اعداد ممکن است ابتدا مقیاس‌بندی یا نرمال‌سازی شوند تا به محدوده یکنواخت‌تری برسند).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الگوریتم یک تابع ریاضی ساده است:</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rtl="1">
                  <a:lnSpc>
                    <a:spcPct val="107000"/>
                  </a:lnSpc>
                  <a:spcBef>
                    <a:spcPts val="0"/>
                  </a:spcBef>
                  <a:spcAft>
                    <a:spcPts val="8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r>
                      <a:rPr lang="fa-IR" sz="2400">
                        <a:effectLst/>
                        <a:latin typeface="Cambria Math" panose="02040503050406030204" pitchFamily="18" charset="0"/>
                        <a:ea typeface="Times New Roman" panose="02020603050405020304" pitchFamily="18" charset="0"/>
                        <a:cs typeface="B Nazanin" panose="00000400000000000000" pitchFamily="2" charset="-78"/>
                      </a:rPr>
                      <m:t>قیمت</m:t>
                    </m:r>
                    <m:r>
                      <a:rPr lang="fa-IR" sz="2400">
                        <a:effectLst/>
                        <a:latin typeface="Cambria Math" panose="02040503050406030204" pitchFamily="18" charset="0"/>
                        <a:ea typeface="Times New Roman" panose="02020603050405020304" pitchFamily="18" charset="0"/>
                        <a:cs typeface="B Nazanin" panose="00000400000000000000" pitchFamily="2" charset="-78"/>
                      </a:rPr>
                      <m:t>=</m:t>
                    </m:r>
                    <m:d>
                      <m:dPr>
                        <m:ctrlPr>
                          <a:rPr lang="en-US" sz="24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2400" i="1">
                            <a:effectLst/>
                            <a:latin typeface="Cambria Math" panose="02040503050406030204" pitchFamily="18" charset="0"/>
                            <a:ea typeface="Times New Roman" panose="02020603050405020304" pitchFamily="18" charset="0"/>
                            <a:cs typeface="B Nazanin" panose="00000400000000000000" pitchFamily="2" charset="-78"/>
                          </a:rPr>
                          <m:t>𝐴</m:t>
                        </m:r>
                        <m:r>
                          <a:rPr lang="fa-IR" sz="2400">
                            <a:effectLst/>
                            <a:latin typeface="Cambria Math" panose="02040503050406030204" pitchFamily="18" charset="0"/>
                            <a:ea typeface="Times New Roman" panose="02020603050405020304" pitchFamily="18" charset="0"/>
                            <a:cs typeface="B Nazanin" panose="00000400000000000000" pitchFamily="2" charset="-78"/>
                          </a:rPr>
                          <m:t>×</m:t>
                        </m:r>
                        <m:r>
                          <a:rPr lang="fa-IR" sz="2400">
                            <a:effectLst/>
                            <a:latin typeface="Cambria Math" panose="02040503050406030204" pitchFamily="18" charset="0"/>
                            <a:ea typeface="Times New Roman" panose="02020603050405020304" pitchFamily="18" charset="0"/>
                            <a:cs typeface="B Nazanin" panose="00000400000000000000" pitchFamily="2" charset="-78"/>
                          </a:rPr>
                          <m:t>متراژ</m:t>
                        </m:r>
                        <m:r>
                          <a:rPr lang="fa-IR" sz="2400" i="1">
                            <a:effectLst/>
                            <a:latin typeface="Cambria Math" panose="02040503050406030204" pitchFamily="18" charset="0"/>
                            <a:ea typeface="Times New Roman" panose="02020603050405020304" pitchFamily="18" charset="0"/>
                            <a:cs typeface="Calibri" panose="020F0502020204030204" pitchFamily="34" charset="0"/>
                          </a:rPr>
                          <m:t> </m:t>
                        </m:r>
                        <m:r>
                          <a:rPr lang="fa-IR" sz="2400">
                            <a:effectLst/>
                            <a:latin typeface="Cambria Math" panose="02040503050406030204" pitchFamily="18" charset="0"/>
                            <a:ea typeface="Times New Roman" panose="02020603050405020304" pitchFamily="18" charset="0"/>
                            <a:cs typeface="B Nazanin" panose="00000400000000000000" pitchFamily="2" charset="-78"/>
                          </a:rPr>
                          <m:t>مربع</m:t>
                        </m:r>
                      </m:e>
                    </m:d>
                    <m:r>
                      <a:rPr lang="fa-IR" sz="2400">
                        <a:effectLst/>
                        <a:latin typeface="Cambria Math" panose="02040503050406030204" pitchFamily="18" charset="0"/>
                        <a:ea typeface="Times New Roman" panose="02020603050405020304" pitchFamily="18" charset="0"/>
                        <a:cs typeface="B Nazanin" panose="00000400000000000000" pitchFamily="2" charset="-78"/>
                      </a:rPr>
                      <m:t>+</m:t>
                    </m:r>
                    <m:d>
                      <m:dPr>
                        <m:ctrlPr>
                          <a:rPr lang="en-US" sz="24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2400" i="1">
                            <a:effectLst/>
                            <a:latin typeface="Cambria Math" panose="02040503050406030204" pitchFamily="18" charset="0"/>
                            <a:ea typeface="Times New Roman" panose="02020603050405020304" pitchFamily="18" charset="0"/>
                            <a:cs typeface="B Nazanin" panose="00000400000000000000" pitchFamily="2" charset="-78"/>
                          </a:rPr>
                          <m:t>𝐵</m:t>
                        </m:r>
                        <m:r>
                          <a:rPr lang="fa-IR" sz="2400">
                            <a:effectLst/>
                            <a:latin typeface="Cambria Math" panose="02040503050406030204" pitchFamily="18" charset="0"/>
                            <a:ea typeface="Times New Roman" panose="02020603050405020304" pitchFamily="18" charset="0"/>
                            <a:cs typeface="B Nazanin" panose="00000400000000000000" pitchFamily="2" charset="-78"/>
                          </a:rPr>
                          <m:t>×</m:t>
                        </m:r>
                        <m:r>
                          <a:rPr lang="fa-IR" sz="2400">
                            <a:effectLst/>
                            <a:latin typeface="Cambria Math" panose="02040503050406030204" pitchFamily="18" charset="0"/>
                            <a:ea typeface="Times New Roman" panose="02020603050405020304" pitchFamily="18" charset="0"/>
                            <a:cs typeface="B Nazanin" panose="00000400000000000000" pitchFamily="2" charset="-78"/>
                          </a:rPr>
                          <m:t>تعداد</m:t>
                        </m:r>
                        <m:r>
                          <a:rPr lang="fa-IR" sz="2400" i="1">
                            <a:effectLst/>
                            <a:latin typeface="Cambria Math" panose="02040503050406030204" pitchFamily="18" charset="0"/>
                            <a:ea typeface="Times New Roman" panose="02020603050405020304" pitchFamily="18" charset="0"/>
                            <a:cs typeface="Calibri" panose="020F0502020204030204" pitchFamily="34" charset="0"/>
                          </a:rPr>
                          <m:t> </m:t>
                        </m:r>
                        <m:r>
                          <a:rPr lang="fa-IR" sz="2400">
                            <a:effectLst/>
                            <a:latin typeface="Cambria Math" panose="02040503050406030204" pitchFamily="18" charset="0"/>
                            <a:ea typeface="Times New Roman" panose="02020603050405020304" pitchFamily="18" charset="0"/>
                            <a:cs typeface="B Nazanin" panose="00000400000000000000" pitchFamily="2" charset="-78"/>
                          </a:rPr>
                          <m:t>اتاق‌ها</m:t>
                        </m:r>
                      </m:e>
                    </m:d>
                    <m:r>
                      <a:rPr lang="fa-IR" sz="2400" i="1">
                        <a:effectLst/>
                        <a:latin typeface="Cambria Math" panose="02040503050406030204" pitchFamily="18" charset="0"/>
                        <a:ea typeface="Times New Roman" panose="02020603050405020304" pitchFamily="18" charset="0"/>
                        <a:cs typeface="Arial" panose="020B0604020202020204" pitchFamily="34" charset="0"/>
                      </a:rPr>
                      <m:t>−</m:t>
                    </m:r>
                    <m:d>
                      <m:dPr>
                        <m:ctrlPr>
                          <a:rPr lang="en-US" sz="24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2400" i="1">
                            <a:effectLst/>
                            <a:latin typeface="Cambria Math" panose="02040503050406030204" pitchFamily="18" charset="0"/>
                            <a:ea typeface="Times New Roman" panose="02020603050405020304" pitchFamily="18" charset="0"/>
                            <a:cs typeface="B Nazanin" panose="00000400000000000000" pitchFamily="2" charset="-78"/>
                          </a:rPr>
                          <m:t>𝐶</m:t>
                        </m:r>
                        <m:r>
                          <a:rPr lang="fa-IR" sz="2400">
                            <a:effectLst/>
                            <a:latin typeface="Cambria Math" panose="02040503050406030204" pitchFamily="18" charset="0"/>
                            <a:ea typeface="Times New Roman" panose="02020603050405020304" pitchFamily="18" charset="0"/>
                            <a:cs typeface="B Nazanin" panose="00000400000000000000" pitchFamily="2" charset="-78"/>
                          </a:rPr>
                          <m:t>×</m:t>
                        </m:r>
                        <m:r>
                          <a:rPr lang="fa-IR" sz="2400">
                            <a:effectLst/>
                            <a:latin typeface="Cambria Math" panose="02040503050406030204" pitchFamily="18" charset="0"/>
                            <a:ea typeface="Times New Roman" panose="02020603050405020304" pitchFamily="18" charset="0"/>
                            <a:cs typeface="B Nazanin" panose="00000400000000000000" pitchFamily="2" charset="-78"/>
                          </a:rPr>
                          <m:t>سن</m:t>
                        </m:r>
                      </m:e>
                    </m:d>
                    <m:r>
                      <a:rPr lang="fa-IR" sz="2400">
                        <a:effectLst/>
                        <a:latin typeface="Cambria Math" panose="02040503050406030204" pitchFamily="18" charset="0"/>
                        <a:ea typeface="Times New Roman" panose="02020603050405020304" pitchFamily="18" charset="0"/>
                        <a:cs typeface="B Nazanin" panose="00000400000000000000" pitchFamily="2" charset="-78"/>
                      </a:rPr>
                      <m:t>+</m:t>
                    </m:r>
                    <m:r>
                      <a:rPr lang="fa-IR" sz="2400">
                        <a:effectLst/>
                        <a:latin typeface="Cambria Math" panose="02040503050406030204" pitchFamily="18" charset="0"/>
                        <a:ea typeface="Times New Roman" panose="02020603050405020304" pitchFamily="18" charset="0"/>
                        <a:cs typeface="B Nazanin" panose="00000400000000000000" pitchFamily="2" charset="-78"/>
                      </a:rPr>
                      <m:t>قیمت</m:t>
                    </m:r>
                    <m:r>
                      <a:rPr lang="fa-IR" sz="2400" i="1">
                        <a:effectLst/>
                        <a:latin typeface="Cambria Math" panose="02040503050406030204" pitchFamily="18" charset="0"/>
                        <a:ea typeface="Times New Roman" panose="02020603050405020304" pitchFamily="18" charset="0"/>
                        <a:cs typeface="Calibri" panose="020F0502020204030204" pitchFamily="34" charset="0"/>
                      </a:rPr>
                      <m:t> </m:t>
                    </m:r>
                    <m:r>
                      <a:rPr lang="fa-IR" sz="2400">
                        <a:effectLst/>
                        <a:latin typeface="Cambria Math" panose="02040503050406030204" pitchFamily="18" charset="0"/>
                        <a:ea typeface="Times New Roman" panose="02020603050405020304" pitchFamily="18" charset="0"/>
                        <a:cs typeface="B Nazanin" panose="00000400000000000000" pitchFamily="2" charset="-78"/>
                      </a:rPr>
                      <m:t>پایه</m:t>
                    </m:r>
                    <m:r>
                      <a:rPr lang="fa-IR" sz="2400" i="1">
                        <a:effectLst/>
                        <a:latin typeface="Cambria Math" panose="02040503050406030204" pitchFamily="18" charset="0"/>
                        <a:ea typeface="Times New Roman" panose="02020603050405020304" pitchFamily="18" charset="0"/>
                        <a:cs typeface="Cambria Math" panose="02040503050406030204" pitchFamily="18" charset="0"/>
                      </a:rPr>
                      <m:t> </m:t>
                    </m:r>
                    <m:r>
                      <m:rPr>
                        <m:nor/>
                      </m:rPr>
                      <a:rPr lang="fa-IR" sz="2400">
                        <a:effectLst/>
                        <a:latin typeface="Cambria Math" panose="02040503050406030204" pitchFamily="18" charset="0"/>
                        <a:ea typeface="Times New Roman" panose="02020603050405020304" pitchFamily="18" charset="0"/>
                        <a:cs typeface="B Nazanin" panose="00000400000000000000" pitchFamily="2" charset="-78"/>
                      </a:rPr>
                      <m:t>قیمت</m:t>
                    </m:r>
                  </m:oMath>
                </a14:m>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در اینجا،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و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C</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پارامترهای مدل هستند: تنظیم آن‌ها تعیین می‌کند که مدل هر متغیر را چقدر سنگین وزن‌دهی کند. هدف یادگیری ماشین یافتن مقادیر بهینه برای چنین پارامترهای مدل است. در حالی که بیشتر موارد واقعی یادگیری ماشین الگوریتم‌های پیچیده‌تر با تعداد بیشتری متغیر ورودی را شامل می‌شود، اصل همان است: بهینه‌سازی پارامترهای قابل تنظیم الگوریتم برای دستیابی به دقت بیشتر.</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sz="2400" dirty="0"/>
              </a:p>
            </p:txBody>
          </p:sp>
        </mc:Choice>
        <mc:Fallback>
          <p:sp>
            <p:nvSpPr>
              <p:cNvPr id="3" name="Content Placeholder 2">
                <a:extLst>
                  <a:ext uri="{FF2B5EF4-FFF2-40B4-BE49-F238E27FC236}">
                    <a16:creationId xmlns:a16="http://schemas.microsoft.com/office/drawing/2014/main" id="{DD1D2263-94EC-44E9-9031-471048CDCF4F}"/>
                  </a:ext>
                </a:extLst>
              </p:cNvPr>
              <p:cNvSpPr>
                <a:spLocks noGrp="1" noRot="1" noChangeAspect="1" noMove="1" noResize="1" noEditPoints="1" noAdjustHandles="1" noChangeArrowheads="1" noChangeShapeType="1" noTextEdit="1"/>
              </p:cNvSpPr>
              <p:nvPr>
                <p:ph idx="1"/>
              </p:nvPr>
            </p:nvSpPr>
            <p:spPr>
              <a:xfrm>
                <a:off x="172123" y="1318104"/>
                <a:ext cx="11822654" cy="4964454"/>
              </a:xfrm>
              <a:blipFill>
                <a:blip r:embed="rId2"/>
                <a:stretch>
                  <a:fillRect l="-1649" t="-368" r="-15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05B3B13-1BA5-45A7-93F0-BE3BE7CB7AF3}"/>
              </a:ext>
            </a:extLst>
          </p:cNvPr>
          <p:cNvSpPr>
            <a:spLocks noGrp="1"/>
          </p:cNvSpPr>
          <p:nvPr>
            <p:ph type="sldNum" sz="quarter" idx="12"/>
          </p:nvPr>
        </p:nvSpPr>
        <p:spPr/>
        <p:txBody>
          <a:bodyPr/>
          <a:lstStyle/>
          <a:p>
            <a:fld id="{350E12D3-67CE-4585-98F9-828CCA31A217}" type="slidenum">
              <a:rPr lang="en-US" smtClean="0"/>
              <a:t>14</a:t>
            </a:fld>
            <a:endParaRPr lang="en-US"/>
          </a:p>
        </p:txBody>
      </p:sp>
    </p:spTree>
    <p:extLst>
      <p:ext uri="{BB962C8B-B14F-4D97-AF65-F5344CB8AC3E}">
        <p14:creationId xmlns:p14="http://schemas.microsoft.com/office/powerpoint/2010/main" val="3399753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2B7D2A-5C6E-4920-8010-6C6E2F161663}"/>
              </a:ext>
            </a:extLst>
          </p:cNvPr>
          <p:cNvSpPr/>
          <p:nvPr/>
        </p:nvSpPr>
        <p:spPr>
          <a:xfrm>
            <a:off x="718017" y="1085754"/>
            <a:ext cx="10564010" cy="537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9C7F4-9EB2-473B-BD22-FDB7C56207AF}"/>
              </a:ext>
            </a:extLst>
          </p:cNvPr>
          <p:cNvSpPr>
            <a:spLocks noGrp="1"/>
          </p:cNvSpPr>
          <p:nvPr>
            <p:ph type="title"/>
          </p:nvPr>
        </p:nvSpPr>
        <p:spPr>
          <a:xfrm>
            <a:off x="1875493" y="-147896"/>
            <a:ext cx="10058400" cy="994040"/>
          </a:xfrm>
        </p:spPr>
        <p:txBody>
          <a:bodyPr/>
          <a:lstStyle/>
          <a:p>
            <a:pPr algn="r"/>
            <a:r>
              <a:rPr lang="fa-IR" dirty="0">
                <a:cs typeface="B Nazanin" panose="00000400000000000000" pitchFamily="2" charset="-78"/>
              </a:rPr>
              <a:t>انواع روشهای یادگیری ماشین</a:t>
            </a:r>
            <a:endParaRPr lang="en-US" dirty="0">
              <a:cs typeface="B Nazanin" panose="00000400000000000000" pitchFamily="2" charset="-78"/>
            </a:endParaRPr>
          </a:p>
        </p:txBody>
      </p:sp>
      <p:graphicFrame>
        <p:nvGraphicFramePr>
          <p:cNvPr id="4" name="Content Placeholder 3">
            <a:extLst>
              <a:ext uri="{FF2B5EF4-FFF2-40B4-BE49-F238E27FC236}">
                <a16:creationId xmlns:a16="http://schemas.microsoft.com/office/drawing/2014/main" id="{32557053-1CFD-4650-B245-142304B75DC0}"/>
              </a:ext>
            </a:extLst>
          </p:cNvPr>
          <p:cNvGraphicFramePr>
            <a:graphicFrameLocks noGrp="1"/>
          </p:cNvGraphicFramePr>
          <p:nvPr>
            <p:ph idx="1"/>
            <p:extLst>
              <p:ext uri="{D42A27DB-BD31-4B8C-83A1-F6EECF244321}">
                <p14:modId xmlns:p14="http://schemas.microsoft.com/office/powerpoint/2010/main" val="1243082097"/>
              </p:ext>
            </p:extLst>
          </p:nvPr>
        </p:nvGraphicFramePr>
        <p:xfrm>
          <a:off x="162129" y="1354695"/>
          <a:ext cx="11867742" cy="4989449"/>
        </p:xfrm>
        <a:graphic>
          <a:graphicData uri="http://schemas.openxmlformats.org/drawingml/2006/table">
            <a:tbl>
              <a:tblPr firstRow="1" firstCol="1" bandRow="1">
                <a:tableStyleId>{8799B23B-EC83-4686-B30A-512413B5E67A}</a:tableStyleId>
              </a:tblPr>
              <a:tblGrid>
                <a:gridCol w="3563510">
                  <a:extLst>
                    <a:ext uri="{9D8B030D-6E8A-4147-A177-3AD203B41FA5}">
                      <a16:colId xmlns:a16="http://schemas.microsoft.com/office/drawing/2014/main" val="2663796201"/>
                    </a:ext>
                  </a:extLst>
                </a:gridCol>
                <a:gridCol w="3523997">
                  <a:extLst>
                    <a:ext uri="{9D8B030D-6E8A-4147-A177-3AD203B41FA5}">
                      <a16:colId xmlns:a16="http://schemas.microsoft.com/office/drawing/2014/main" val="2680873425"/>
                    </a:ext>
                  </a:extLst>
                </a:gridCol>
                <a:gridCol w="1813299">
                  <a:extLst>
                    <a:ext uri="{9D8B030D-6E8A-4147-A177-3AD203B41FA5}">
                      <a16:colId xmlns:a16="http://schemas.microsoft.com/office/drawing/2014/main" val="200566472"/>
                    </a:ext>
                  </a:extLst>
                </a:gridCol>
                <a:gridCol w="2966936">
                  <a:extLst>
                    <a:ext uri="{9D8B030D-6E8A-4147-A177-3AD203B41FA5}">
                      <a16:colId xmlns:a16="http://schemas.microsoft.com/office/drawing/2014/main" val="1167247298"/>
                    </a:ext>
                  </a:extLst>
                </a:gridCol>
              </a:tblGrid>
              <a:tr h="163030">
                <a:tc>
                  <a:txBody>
                    <a:bodyPr/>
                    <a:lstStyle/>
                    <a:p>
                      <a:pPr marL="0" marR="0" algn="ctr" rtl="1">
                        <a:lnSpc>
                          <a:spcPct val="107000"/>
                        </a:lnSpc>
                        <a:spcBef>
                          <a:spcPts val="0"/>
                        </a:spcBef>
                        <a:spcAft>
                          <a:spcPts val="0"/>
                        </a:spcAft>
                      </a:pPr>
                      <a:r>
                        <a:rPr lang="ar-SA" sz="1800" b="1" dirty="0">
                          <a:effectLst/>
                          <a:cs typeface="B Nazanin" panose="00000400000000000000" pitchFamily="2" charset="-78"/>
                        </a:rPr>
                        <a:t>توضیح</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ar-SA" sz="1800" b="1" dirty="0">
                          <a:effectLst/>
                          <a:cs typeface="B Nazanin" panose="00000400000000000000" pitchFamily="2" charset="-78"/>
                        </a:rPr>
                        <a:t>تابع خطا</a:t>
                      </a:r>
                      <a:r>
                        <a:rPr lang="en-US" sz="1800" b="1" dirty="0">
                          <a:effectLst/>
                          <a:cs typeface="B Nazanin" panose="00000400000000000000" pitchFamily="2" charset="-78"/>
                        </a:rPr>
                        <a:t> (Loss Function)</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ar-SA" sz="1800" b="1">
                          <a:effectLst/>
                          <a:cs typeface="B Nazanin" panose="00000400000000000000" pitchFamily="2" charset="-78"/>
                        </a:rPr>
                        <a:t>نوع کاربرد</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ar-SA" sz="1800" b="1">
                          <a:effectLst/>
                          <a:cs typeface="B Nazanin" panose="00000400000000000000" pitchFamily="2" charset="-78"/>
                        </a:rPr>
                        <a:t>نام الگوریتم</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515739080"/>
                  </a:ext>
                </a:extLst>
              </a:tr>
              <a:tr h="489089">
                <a:tc>
                  <a:txBody>
                    <a:bodyPr/>
                    <a:lstStyle/>
                    <a:p>
                      <a:pPr marL="0" marR="0" algn="ctr" rtl="1">
                        <a:lnSpc>
                          <a:spcPct val="107000"/>
                        </a:lnSpc>
                        <a:spcBef>
                          <a:spcPts val="0"/>
                        </a:spcBef>
                        <a:spcAft>
                          <a:spcPts val="0"/>
                        </a:spcAft>
                      </a:pPr>
                      <a:r>
                        <a:rPr lang="fa-IR" sz="1800" b="1">
                          <a:effectLst/>
                          <a:cs typeface="B Nazanin" panose="00000400000000000000" pitchFamily="2" charset="-78"/>
                        </a:rPr>
                        <a:t>پیش‌بینی خروجی پیوسته با برازش یک رابطه خطی بین ورودی‌ها و خروجی‌ها.</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en-US" sz="1800" b="1" dirty="0">
                          <a:effectLst/>
                          <a:cs typeface="B Nazanin" panose="00000400000000000000" pitchFamily="2" charset="-78"/>
                        </a:rPr>
                        <a:t>MSE</a:t>
                      </a:r>
                      <a:r>
                        <a:rPr lang="fa-IR" sz="1800" b="1" dirty="0">
                          <a:effectLst/>
                          <a:cs typeface="B Nazanin" panose="00000400000000000000" pitchFamily="2" charset="-78"/>
                        </a:rPr>
                        <a:t> (میانگین مربعات خطا – </a:t>
                      </a:r>
                      <a:r>
                        <a:rPr lang="en-US" sz="1800" b="1" dirty="0">
                          <a:effectLst/>
                          <a:cs typeface="B Nazanin" panose="00000400000000000000" pitchFamily="2" charset="-78"/>
                        </a:rPr>
                        <a:t>Mean Squared Error</a:t>
                      </a:r>
                      <a:r>
                        <a:rPr lang="fa-IR" sz="1800" b="1" dirty="0">
                          <a:effectLst/>
                          <a:cs typeface="B Nazanin" panose="00000400000000000000" pitchFamily="2" charset="-78"/>
                        </a:rPr>
                        <a:t>)</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dirty="0">
                          <a:effectLst/>
                          <a:cs typeface="B Nazanin" panose="00000400000000000000" pitchFamily="2" charset="-78"/>
                        </a:rPr>
                        <a:t>رگرسیون</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رگرسیون خطی (</a:t>
                      </a:r>
                      <a:r>
                        <a:rPr lang="en-US" sz="1800" b="1">
                          <a:effectLst/>
                          <a:cs typeface="B Nazanin" panose="00000400000000000000" pitchFamily="2" charset="-78"/>
                        </a:rPr>
                        <a:t>Linear Regression</a:t>
                      </a:r>
                      <a:r>
                        <a:rPr lang="fa-IR" sz="1800" b="1">
                          <a:effectLst/>
                          <a:cs typeface="B Nazanin" panose="00000400000000000000" pitchFamily="2" charset="-78"/>
                        </a:rPr>
                        <a:t>)</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478347199"/>
                  </a:ext>
                </a:extLst>
              </a:tr>
              <a:tr h="489089">
                <a:tc>
                  <a:txBody>
                    <a:bodyPr/>
                    <a:lstStyle/>
                    <a:p>
                      <a:pPr marL="0" marR="0" algn="ctr" rtl="1">
                        <a:lnSpc>
                          <a:spcPct val="107000"/>
                        </a:lnSpc>
                        <a:spcBef>
                          <a:spcPts val="0"/>
                        </a:spcBef>
                        <a:spcAft>
                          <a:spcPts val="0"/>
                        </a:spcAft>
                      </a:pPr>
                      <a:r>
                        <a:rPr lang="fa-IR" sz="1800" b="1">
                          <a:effectLst/>
                          <a:cs typeface="B Nazanin" panose="00000400000000000000" pitchFamily="2" charset="-78"/>
                        </a:rPr>
                        <a:t>مدل‌سازی احتمال یک خروجی دو مقداری (باینری) با استفاده از تابع لجستیک (سیگموید).</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dirty="0">
                          <a:effectLst/>
                          <a:cs typeface="B Nazanin" panose="00000400000000000000" pitchFamily="2" charset="-78"/>
                        </a:rPr>
                        <a:t>آنتروپی متقاطع باینری (</a:t>
                      </a:r>
                      <a:r>
                        <a:rPr lang="en-US" sz="1800" b="1" dirty="0">
                          <a:effectLst/>
                          <a:cs typeface="B Nazanin" panose="00000400000000000000" pitchFamily="2" charset="-78"/>
                        </a:rPr>
                        <a:t>Binary Cross-Entropy</a:t>
                      </a:r>
                      <a:r>
                        <a:rPr lang="fa-IR" sz="1800" b="1" dirty="0">
                          <a:effectLst/>
                          <a:cs typeface="B Nazanin" panose="00000400000000000000" pitchFamily="2" charset="-78"/>
                        </a:rPr>
                        <a:t> یا </a:t>
                      </a:r>
                      <a:r>
                        <a:rPr lang="en-US" sz="1800" b="1" dirty="0">
                          <a:effectLst/>
                          <a:cs typeface="B Nazanin" panose="00000400000000000000" pitchFamily="2" charset="-78"/>
                        </a:rPr>
                        <a:t>Log Loss</a:t>
                      </a:r>
                      <a:r>
                        <a:rPr lang="fa-IR" sz="1800" b="1" dirty="0">
                          <a:effectLst/>
                          <a:cs typeface="B Nazanin" panose="00000400000000000000" pitchFamily="2" charset="-78"/>
                        </a:rPr>
                        <a:t>)</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دسته‌بندی</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رگرسیون لجستیک (</a:t>
                      </a:r>
                      <a:r>
                        <a:rPr lang="en-US" sz="1800" b="1">
                          <a:effectLst/>
                          <a:cs typeface="B Nazanin" panose="00000400000000000000" pitchFamily="2" charset="-78"/>
                        </a:rPr>
                        <a:t>Logistic Regression</a:t>
                      </a:r>
                      <a:r>
                        <a:rPr lang="fa-IR" sz="1800" b="1">
                          <a:effectLst/>
                          <a:cs typeface="B Nazanin" panose="00000400000000000000" pitchFamily="2" charset="-78"/>
                        </a:rPr>
                        <a:t>)</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787532857"/>
                  </a:ext>
                </a:extLst>
              </a:tr>
              <a:tr h="644888">
                <a:tc>
                  <a:txBody>
                    <a:bodyPr/>
                    <a:lstStyle/>
                    <a:p>
                      <a:pPr marL="0" marR="0" algn="ctr" rtl="1">
                        <a:lnSpc>
                          <a:spcPct val="107000"/>
                        </a:lnSpc>
                        <a:spcBef>
                          <a:spcPts val="0"/>
                        </a:spcBef>
                        <a:spcAft>
                          <a:spcPts val="0"/>
                        </a:spcAft>
                      </a:pPr>
                      <a:r>
                        <a:rPr lang="fa-IR" sz="1800" b="1">
                          <a:effectLst/>
                          <a:cs typeface="B Nazanin" panose="00000400000000000000" pitchFamily="2" charset="-78"/>
                        </a:rPr>
                        <a:t>تقسیم داده به شاخه‌ها بر اساس مقادیر ویژگی‌ها به منظور پیش‌بینی.</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dirty="0">
                          <a:effectLst/>
                          <a:cs typeface="B Nazanin" panose="00000400000000000000" pitchFamily="2" charset="-78"/>
                        </a:rPr>
                        <a:t>معیارهای ناخالصی (</a:t>
                      </a:r>
                      <a:r>
                        <a:rPr lang="en-US" sz="1800" b="1" dirty="0">
                          <a:effectLst/>
                          <a:cs typeface="B Nazanin" panose="00000400000000000000" pitchFamily="2" charset="-78"/>
                        </a:rPr>
                        <a:t>Impurity Measures</a:t>
                      </a:r>
                      <a:r>
                        <a:rPr lang="fa-IR" sz="1800" b="1" dirty="0">
                          <a:effectLst/>
                          <a:cs typeface="B Nazanin" panose="00000400000000000000" pitchFamily="2" charset="-78"/>
                        </a:rPr>
                        <a:t>) مانند جینی (</a:t>
                      </a:r>
                      <a:r>
                        <a:rPr lang="en-US" sz="1800" b="1" dirty="0">
                          <a:effectLst/>
                          <a:cs typeface="B Nazanin" panose="00000400000000000000" pitchFamily="2" charset="-78"/>
                        </a:rPr>
                        <a:t>Gini</a:t>
                      </a:r>
                      <a:r>
                        <a:rPr lang="fa-IR" sz="1800" b="1" dirty="0">
                          <a:effectLst/>
                          <a:cs typeface="B Nazanin" panose="00000400000000000000" pitchFamily="2" charset="-78"/>
                        </a:rPr>
                        <a:t>)، آنتروپی (</a:t>
                      </a:r>
                      <a:r>
                        <a:rPr lang="en-US" sz="1800" b="1" dirty="0">
                          <a:effectLst/>
                          <a:cs typeface="B Nazanin" panose="00000400000000000000" pitchFamily="2" charset="-78"/>
                        </a:rPr>
                        <a:t>Entropy</a:t>
                      </a:r>
                      <a:r>
                        <a:rPr lang="fa-IR" sz="1800" b="1" dirty="0">
                          <a:effectLst/>
                          <a:cs typeface="B Nazanin" panose="00000400000000000000" pitchFamily="2" charset="-78"/>
                        </a:rPr>
                        <a:t>)، یا </a:t>
                      </a:r>
                      <a:r>
                        <a:rPr lang="en-US" sz="1800" b="1" dirty="0">
                          <a:effectLst/>
                          <a:cs typeface="B Nazanin" panose="00000400000000000000" pitchFamily="2" charset="-78"/>
                        </a:rPr>
                        <a:t>MSE</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هر دو (دسته‌بندی و رگرسیون)</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dirty="0">
                          <a:effectLst/>
                          <a:cs typeface="B Nazanin" panose="00000400000000000000" pitchFamily="2" charset="-78"/>
                        </a:rPr>
                        <a:t>درخت تصمیم (</a:t>
                      </a:r>
                      <a:r>
                        <a:rPr lang="en-US" sz="1800" b="1" dirty="0">
                          <a:effectLst/>
                          <a:cs typeface="B Nazanin" panose="00000400000000000000" pitchFamily="2" charset="-78"/>
                        </a:rPr>
                        <a:t>Decision Tree</a:t>
                      </a:r>
                      <a:r>
                        <a:rPr lang="fa-IR" sz="1800" b="1" dirty="0">
                          <a:effectLst/>
                          <a:cs typeface="B Nazanin" panose="00000400000000000000" pitchFamily="2" charset="-78"/>
                        </a:rPr>
                        <a:t>)</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655174136"/>
                  </a:ext>
                </a:extLst>
              </a:tr>
              <a:tr h="815148">
                <a:tc>
                  <a:txBody>
                    <a:bodyPr/>
                    <a:lstStyle/>
                    <a:p>
                      <a:pPr marL="0" marR="0" algn="ctr" rtl="1">
                        <a:lnSpc>
                          <a:spcPct val="107000"/>
                        </a:lnSpc>
                        <a:spcBef>
                          <a:spcPts val="0"/>
                        </a:spcBef>
                        <a:spcAft>
                          <a:spcPts val="0"/>
                        </a:spcAft>
                      </a:pPr>
                      <a:r>
                        <a:rPr lang="fa-IR" sz="1800" b="1">
                          <a:effectLst/>
                          <a:cs typeface="B Nazanin" panose="00000400000000000000" pitchFamily="2" charset="-78"/>
                        </a:rPr>
                        <a:t>مجموعه‌ای از درخت‌های تصمیم که نتایجشان میانگین‌گیری (در رگرسیون) یا رأی‌گیری (در دسته‌بندی) می‌شود.</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dirty="0">
                          <a:effectLst/>
                          <a:cs typeface="B Nazanin" panose="00000400000000000000" pitchFamily="2" charset="-78"/>
                        </a:rPr>
                        <a:t>مشابه تابع خطای درخت تصمیم</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هر دو</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جنگل تصادفی (</a:t>
                      </a:r>
                      <a:r>
                        <a:rPr lang="en-US" sz="1800" b="1">
                          <a:effectLst/>
                          <a:cs typeface="B Nazanin" panose="00000400000000000000" pitchFamily="2" charset="-78"/>
                        </a:rPr>
                        <a:t>Random Forest</a:t>
                      </a:r>
                      <a:r>
                        <a:rPr lang="fa-IR" sz="1800" b="1">
                          <a:effectLst/>
                          <a:cs typeface="B Nazanin" panose="00000400000000000000" pitchFamily="2" charset="-78"/>
                        </a:rPr>
                        <a:t>)</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7532962"/>
                  </a:ext>
                </a:extLst>
              </a:tr>
              <a:tr h="652118">
                <a:tc>
                  <a:txBody>
                    <a:bodyPr/>
                    <a:lstStyle/>
                    <a:p>
                      <a:pPr marL="0" marR="0" algn="ctr" rtl="1">
                        <a:lnSpc>
                          <a:spcPct val="107000"/>
                        </a:lnSpc>
                        <a:spcBef>
                          <a:spcPts val="0"/>
                        </a:spcBef>
                        <a:spcAft>
                          <a:spcPts val="0"/>
                        </a:spcAft>
                      </a:pPr>
                      <a:r>
                        <a:rPr lang="fa-IR" sz="1800" b="1">
                          <a:effectLst/>
                          <a:cs typeface="B Nazanin" panose="00000400000000000000" pitchFamily="2" charset="-78"/>
                        </a:rPr>
                        <a:t>چارچوب گرادیان بوستینگ که درخت‌ها را به‌صورت ترتیبی برای اصلاح خطاهای قبلی می‌سازد.</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قابل سفارشی‌سازی؛ اغلب </a:t>
                      </a:r>
                      <a:r>
                        <a:rPr lang="en-US" sz="1800" b="1">
                          <a:effectLst/>
                          <a:cs typeface="B Nazanin" panose="00000400000000000000" pitchFamily="2" charset="-78"/>
                        </a:rPr>
                        <a:t>Log Loss</a:t>
                      </a:r>
                      <a:r>
                        <a:rPr lang="fa-IR" sz="1800" b="1">
                          <a:effectLst/>
                          <a:cs typeface="B Nazanin" panose="00000400000000000000" pitchFamily="2" charset="-78"/>
                        </a:rPr>
                        <a:t> یا </a:t>
                      </a:r>
                      <a:r>
                        <a:rPr lang="en-US" sz="1800" b="1">
                          <a:effectLst/>
                          <a:cs typeface="B Nazanin" panose="00000400000000000000" pitchFamily="2" charset="-78"/>
                        </a:rPr>
                        <a:t>MSE</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هر دو</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ایکس‌جی‌بست (</a:t>
                      </a:r>
                      <a:r>
                        <a:rPr lang="en-US" sz="1800" b="1">
                          <a:effectLst/>
                          <a:cs typeface="B Nazanin" panose="00000400000000000000" pitchFamily="2" charset="-78"/>
                        </a:rPr>
                        <a:t>XGBoost</a:t>
                      </a:r>
                      <a:r>
                        <a:rPr lang="fa-IR" sz="1800" b="1">
                          <a:effectLst/>
                          <a:cs typeface="B Nazanin" panose="00000400000000000000" pitchFamily="2" charset="-78"/>
                        </a:rPr>
                        <a:t>)</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905357418"/>
                  </a:ext>
                </a:extLst>
              </a:tr>
              <a:tr h="489089">
                <a:tc>
                  <a:txBody>
                    <a:bodyPr/>
                    <a:lstStyle/>
                    <a:p>
                      <a:pPr marL="0" marR="0" algn="ctr" rtl="1">
                        <a:lnSpc>
                          <a:spcPct val="107000"/>
                        </a:lnSpc>
                        <a:spcBef>
                          <a:spcPts val="0"/>
                        </a:spcBef>
                        <a:spcAft>
                          <a:spcPts val="0"/>
                        </a:spcAft>
                      </a:pPr>
                      <a:r>
                        <a:rPr lang="fa-IR" sz="1800" b="1">
                          <a:effectLst/>
                          <a:cs typeface="B Nazanin" panose="00000400000000000000" pitchFamily="2" charset="-78"/>
                        </a:rPr>
                        <a:t>یافتن ابرصفحه بهینه که کلاس‌ها را جدا یا داده‌ها را برازش کند.</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en-US" sz="1800" b="1" dirty="0">
                          <a:effectLst/>
                          <a:cs typeface="B Nazanin" panose="00000400000000000000" pitchFamily="2" charset="-78"/>
                        </a:rPr>
                        <a:t>Hinge Loss</a:t>
                      </a:r>
                      <a:r>
                        <a:rPr lang="fa-IR" sz="1800" b="1" dirty="0">
                          <a:effectLst/>
                          <a:cs typeface="B Nazanin" panose="00000400000000000000" pitchFamily="2" charset="-78"/>
                        </a:rPr>
                        <a:t> (برای دسته‌بندی) یا </a:t>
                      </a:r>
                      <a:r>
                        <a:rPr lang="en-US" sz="1800" b="1" dirty="0">
                          <a:effectLst/>
                          <a:cs typeface="B Nazanin" panose="00000400000000000000" pitchFamily="2" charset="-78"/>
                        </a:rPr>
                        <a:t>Epsilon-insensitive Loss</a:t>
                      </a:r>
                      <a:r>
                        <a:rPr lang="fa-IR" sz="1800" b="1" dirty="0">
                          <a:effectLst/>
                          <a:cs typeface="B Nazanin" panose="00000400000000000000" pitchFamily="2" charset="-78"/>
                        </a:rPr>
                        <a:t> (برای رگرسیون)</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a:effectLst/>
                          <a:cs typeface="B Nazanin" panose="00000400000000000000" pitchFamily="2" charset="-78"/>
                        </a:rPr>
                        <a:t>هر دو</a:t>
                      </a:r>
                      <a:endParaRPr lang="en-US" sz="1600" b="1">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rtl="1">
                        <a:lnSpc>
                          <a:spcPct val="107000"/>
                        </a:lnSpc>
                        <a:spcBef>
                          <a:spcPts val="0"/>
                        </a:spcBef>
                        <a:spcAft>
                          <a:spcPts val="0"/>
                        </a:spcAft>
                      </a:pPr>
                      <a:r>
                        <a:rPr lang="fa-IR" sz="1800" b="1" dirty="0">
                          <a:effectLst/>
                          <a:cs typeface="B Nazanin" panose="00000400000000000000" pitchFamily="2" charset="-78"/>
                        </a:rPr>
                        <a:t>ماشین بردار پشتیبان (</a:t>
                      </a:r>
                      <a:r>
                        <a:rPr lang="en-US" sz="1800" b="1" dirty="0">
                          <a:effectLst/>
                          <a:cs typeface="B Nazanin" panose="00000400000000000000" pitchFamily="2" charset="-78"/>
                        </a:rPr>
                        <a:t>SVM – Support Vector Machine</a:t>
                      </a:r>
                      <a:r>
                        <a:rPr lang="fa-IR" sz="1800" b="1" dirty="0">
                          <a:effectLst/>
                          <a:cs typeface="B Nazanin" panose="00000400000000000000" pitchFamily="2" charset="-78"/>
                        </a:rPr>
                        <a:t>)</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586809998"/>
                  </a:ext>
                </a:extLst>
              </a:tr>
            </a:tbl>
          </a:graphicData>
        </a:graphic>
      </p:graphicFrame>
      <p:sp>
        <p:nvSpPr>
          <p:cNvPr id="3" name="Slide Number Placeholder 2">
            <a:extLst>
              <a:ext uri="{FF2B5EF4-FFF2-40B4-BE49-F238E27FC236}">
                <a16:creationId xmlns:a16="http://schemas.microsoft.com/office/drawing/2014/main" id="{5C530430-FD2B-4F5F-8965-C5845AC35AA8}"/>
              </a:ext>
            </a:extLst>
          </p:cNvPr>
          <p:cNvSpPr>
            <a:spLocks noGrp="1"/>
          </p:cNvSpPr>
          <p:nvPr>
            <p:ph type="sldNum" sz="quarter" idx="12"/>
          </p:nvPr>
        </p:nvSpPr>
        <p:spPr/>
        <p:txBody>
          <a:bodyPr/>
          <a:lstStyle/>
          <a:p>
            <a:fld id="{350E12D3-67CE-4585-98F9-828CCA31A217}" type="slidenum">
              <a:rPr lang="en-US" smtClean="0"/>
              <a:t>15</a:t>
            </a:fld>
            <a:endParaRPr lang="en-US"/>
          </a:p>
        </p:txBody>
      </p:sp>
    </p:spTree>
    <p:extLst>
      <p:ext uri="{BB962C8B-B14F-4D97-AF65-F5344CB8AC3E}">
        <p14:creationId xmlns:p14="http://schemas.microsoft.com/office/powerpoint/2010/main" val="29471321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600" b="1" dirty="0">
                <a:effectLst/>
                <a:latin typeface="Calibri" panose="020F0502020204030204" pitchFamily="34" charset="0"/>
                <a:ea typeface="Times New Roman" panose="02020603050405020304" pitchFamily="18" charset="0"/>
                <a:cs typeface="B Nazanin" panose="00000400000000000000" pitchFamily="2" charset="-78"/>
              </a:rPr>
              <a:t>انواع یادگیری ماشین</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a:xfrm>
            <a:off x="451821" y="1387737"/>
            <a:ext cx="11456894" cy="5437176"/>
          </a:xfrm>
        </p:spPr>
        <p:txBody>
          <a:bodyPr>
            <a:norm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b="1" dirty="0">
                <a:effectLst/>
                <a:latin typeface="Calibri" panose="020F0502020204030204" pitchFamily="34" charset="0"/>
                <a:ea typeface="Times New Roman" panose="02020603050405020304" pitchFamily="18" charset="0"/>
                <a:cs typeface="B Nazanin" panose="00000400000000000000" pitchFamily="2" charset="-78"/>
              </a:rPr>
              <a:t>یادگیری نظارت‌شده </a:t>
            </a:r>
            <a:r>
              <a:rPr lang="fa-IR" sz="3200" dirty="0">
                <a:effectLst/>
                <a:latin typeface="Calibri" panose="020F0502020204030204" pitchFamily="34" charset="0"/>
                <a:ea typeface="Times New Roman" panose="02020603050405020304" pitchFamily="18" charset="0"/>
                <a:cs typeface="B Nazanin" panose="00000400000000000000" pitchFamily="2" charset="-78"/>
              </a:rPr>
              <a:t>– یادگیری از داده برچسب‌دار</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b="1" dirty="0">
                <a:effectLst/>
                <a:latin typeface="Calibri" panose="020F0502020204030204" pitchFamily="34" charset="0"/>
                <a:ea typeface="Times New Roman" panose="02020603050405020304" pitchFamily="18" charset="0"/>
                <a:cs typeface="B Nazanin" panose="00000400000000000000" pitchFamily="2" charset="-78"/>
              </a:rPr>
              <a:t>یادگیری بدون نظارت </a:t>
            </a:r>
            <a:r>
              <a:rPr lang="fa-IR" sz="3200" dirty="0">
                <a:effectLst/>
                <a:latin typeface="Calibri" panose="020F0502020204030204" pitchFamily="34" charset="0"/>
                <a:ea typeface="Times New Roman" panose="02020603050405020304" pitchFamily="18" charset="0"/>
                <a:cs typeface="B Nazanin" panose="00000400000000000000" pitchFamily="2" charset="-78"/>
              </a:rPr>
              <a:t>– یافتن الگوهای پنهان در داده بدون برچسب</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b="1" dirty="0">
                <a:effectLst/>
                <a:latin typeface="Calibri" panose="020F0502020204030204" pitchFamily="34" charset="0"/>
                <a:ea typeface="Times New Roman" panose="02020603050405020304" pitchFamily="18" charset="0"/>
                <a:cs typeface="B Nazanin" panose="00000400000000000000" pitchFamily="2" charset="-78"/>
              </a:rPr>
              <a:t>یادگیری تقویتی </a:t>
            </a:r>
            <a:r>
              <a:rPr lang="fa-IR" sz="3200" dirty="0">
                <a:effectLst/>
                <a:latin typeface="Calibri" panose="020F0502020204030204" pitchFamily="34" charset="0"/>
                <a:ea typeface="Times New Roman" panose="02020603050405020304" pitchFamily="18" charset="0"/>
                <a:cs typeface="B Nazanin" panose="00000400000000000000" pitchFamily="2" charset="-78"/>
              </a:rPr>
              <a:t>– یادگیری از راه آزمون و خطا با دریافت پاداش</a:t>
            </a:r>
          </a:p>
          <a:p>
            <a:pPr marL="0" marR="0" algn="r" rtl="1">
              <a:lnSpc>
                <a:spcPct val="107000"/>
              </a:lnSpc>
              <a:spcBef>
                <a:spcPts val="0"/>
              </a:spcBef>
              <a:spcAft>
                <a:spcPts val="800"/>
              </a:spcAft>
            </a:pP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CAFAC30F-B392-4D73-84C6-CEE7A74251EE}"/>
              </a:ext>
            </a:extLst>
          </p:cNvPr>
          <p:cNvSpPr>
            <a:spLocks noGrp="1"/>
          </p:cNvSpPr>
          <p:nvPr>
            <p:ph type="sldNum" sz="quarter" idx="12"/>
          </p:nvPr>
        </p:nvSpPr>
        <p:spPr/>
        <p:txBody>
          <a:bodyPr/>
          <a:lstStyle/>
          <a:p>
            <a:fld id="{350E12D3-67CE-4585-98F9-828CCA31A217}" type="slidenum">
              <a:rPr lang="en-US" smtClean="0"/>
              <a:t>16</a:t>
            </a:fld>
            <a:endParaRPr lang="en-US"/>
          </a:p>
        </p:txBody>
      </p:sp>
    </p:spTree>
    <p:extLst>
      <p:ext uri="{BB962C8B-B14F-4D97-AF65-F5344CB8AC3E}">
        <p14:creationId xmlns:p14="http://schemas.microsoft.com/office/powerpoint/2010/main" val="2005202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600" b="1" dirty="0">
                <a:effectLst/>
                <a:latin typeface="Calibri" panose="020F0502020204030204" pitchFamily="34" charset="0"/>
                <a:ea typeface="Times New Roman" panose="02020603050405020304" pitchFamily="18" charset="0"/>
                <a:cs typeface="B Nazanin" panose="00000400000000000000" pitchFamily="2" charset="-78"/>
              </a:rPr>
              <a:t>انواع یادگیری ماشین</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a:xfrm>
            <a:off x="2108499" y="1387737"/>
            <a:ext cx="9800215" cy="5437176"/>
          </a:xfrm>
        </p:spPr>
        <p:txBody>
          <a:bodyPr>
            <a:normAutofit/>
          </a:bodyPr>
          <a:lstStyle/>
          <a:p>
            <a:pPr marL="0" marR="0" algn="r" rtl="1">
              <a:lnSpc>
                <a:spcPct val="107000"/>
              </a:lnSpc>
              <a:spcBef>
                <a:spcPts val="0"/>
              </a:spcBef>
              <a:spcAft>
                <a:spcPts val="800"/>
              </a:spcAft>
            </a:pPr>
            <a:r>
              <a:rPr lang="fa-IR" sz="3200" b="1" dirty="0">
                <a:effectLst/>
                <a:latin typeface="Calibri" panose="020F0502020204030204" pitchFamily="34" charset="0"/>
                <a:ea typeface="Times New Roman" panose="02020603050405020304" pitchFamily="18" charset="0"/>
                <a:cs typeface="B Nazanin" panose="00000400000000000000" pitchFamily="2" charset="-78"/>
              </a:rPr>
              <a:t>مثال‌های یادگیری:</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پیش‌بینی نمره امتحان بر اساس ساعات مطالعه (داده ورودی همراه با نمره واقعی)=؟</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خوشه‌بندی کاربران سایت بر اساس رفتار خرید</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آموزش یک ربات برای راه رفتن با دادن پاداش در صورت ایستادن و حرکت در مسیر درست</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CAFAC30F-B392-4D73-84C6-CEE7A74251EE}"/>
              </a:ext>
            </a:extLst>
          </p:cNvPr>
          <p:cNvSpPr>
            <a:spLocks noGrp="1"/>
          </p:cNvSpPr>
          <p:nvPr>
            <p:ph type="sldNum" sz="quarter" idx="12"/>
          </p:nvPr>
        </p:nvSpPr>
        <p:spPr/>
        <p:txBody>
          <a:bodyPr/>
          <a:lstStyle/>
          <a:p>
            <a:fld id="{350E12D3-67CE-4585-98F9-828CCA31A217}" type="slidenum">
              <a:rPr lang="en-US" smtClean="0"/>
              <a:t>17</a:t>
            </a:fld>
            <a:endParaRPr lang="en-US"/>
          </a:p>
        </p:txBody>
      </p:sp>
      <p:sp>
        <p:nvSpPr>
          <p:cNvPr id="6" name="TextBox 5">
            <a:extLst>
              <a:ext uri="{FF2B5EF4-FFF2-40B4-BE49-F238E27FC236}">
                <a16:creationId xmlns:a16="http://schemas.microsoft.com/office/drawing/2014/main" id="{8C325DCC-04A2-49D4-8271-8B5863147F1A}"/>
              </a:ext>
            </a:extLst>
          </p:cNvPr>
          <p:cNvSpPr txBox="1"/>
          <p:nvPr/>
        </p:nvSpPr>
        <p:spPr>
          <a:xfrm>
            <a:off x="400722" y="2305615"/>
            <a:ext cx="2170356" cy="2246769"/>
          </a:xfrm>
          <a:prstGeom prst="rect">
            <a:avLst/>
          </a:prstGeom>
          <a:noFill/>
        </p:spPr>
        <p:txBody>
          <a:bodyPr wrap="square">
            <a:spAutoFit/>
          </a:bodyPr>
          <a:lstStyle/>
          <a:p>
            <a:r>
              <a:rPr lang="fa-IR" sz="2800" b="1" i="1" dirty="0">
                <a:solidFill>
                  <a:srgbClr val="FF0000"/>
                </a:solidFill>
                <a:effectLst/>
                <a:latin typeface="Calibri" panose="020F0502020204030204" pitchFamily="34" charset="0"/>
                <a:ea typeface="Times New Roman" panose="02020603050405020304" pitchFamily="18" charset="0"/>
                <a:cs typeface="B Nazanin" panose="00000400000000000000" pitchFamily="2" charset="-78"/>
              </a:rPr>
              <a:t>نظارت‌شده</a:t>
            </a:r>
          </a:p>
          <a:p>
            <a:endParaRPr lang="fa-IR" sz="2800" b="1" i="1" dirty="0">
              <a:solidFill>
                <a:srgbClr val="FF0000"/>
              </a:solidFill>
              <a:effectLst/>
              <a:latin typeface="Calibri" panose="020F0502020204030204" pitchFamily="34" charset="0"/>
              <a:ea typeface="Times New Roman" panose="02020603050405020304" pitchFamily="18" charset="0"/>
              <a:cs typeface="B Nazanin" panose="00000400000000000000" pitchFamily="2" charset="-78"/>
            </a:endParaRPr>
          </a:p>
          <a:p>
            <a:r>
              <a:rPr lang="fa-IR" sz="2800" b="1" i="1" dirty="0">
                <a:solidFill>
                  <a:srgbClr val="FF0000"/>
                </a:solidFill>
                <a:effectLst/>
                <a:latin typeface="Calibri" panose="020F0502020204030204" pitchFamily="34" charset="0"/>
                <a:ea typeface="Times New Roman" panose="02020603050405020304" pitchFamily="18" charset="0"/>
                <a:cs typeface="B Nazanin" panose="00000400000000000000" pitchFamily="2" charset="-78"/>
              </a:rPr>
              <a:t>بدون نظارت</a:t>
            </a:r>
          </a:p>
          <a:p>
            <a:endParaRPr lang="en-US" sz="2800" b="1" i="1" dirty="0">
              <a:solidFill>
                <a:srgbClr val="FF0000"/>
              </a:solidFill>
            </a:endParaRPr>
          </a:p>
          <a:p>
            <a:r>
              <a:rPr lang="fa-IR" sz="2800" b="1" i="1" dirty="0">
                <a:solidFill>
                  <a:srgbClr val="FF0000"/>
                </a:solidFill>
                <a:latin typeface="Calibri" panose="020F0502020204030204" pitchFamily="34" charset="0"/>
                <a:cs typeface="B Nazanin" panose="00000400000000000000" pitchFamily="2" charset="-78"/>
              </a:rPr>
              <a:t>تقویتی</a:t>
            </a:r>
            <a:endParaRPr lang="en-US" sz="2800" b="1" i="1" dirty="0">
              <a:solidFill>
                <a:srgbClr val="FF0000"/>
              </a:solidFill>
            </a:endParaRPr>
          </a:p>
        </p:txBody>
      </p:sp>
    </p:spTree>
    <p:extLst>
      <p:ext uri="{BB962C8B-B14F-4D97-AF65-F5344CB8AC3E}">
        <p14:creationId xmlns:p14="http://schemas.microsoft.com/office/powerpoint/2010/main" val="3738966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200" b="1" dirty="0">
                <a:effectLst/>
                <a:latin typeface="Calibri" panose="020F0502020204030204" pitchFamily="34" charset="0"/>
                <a:ea typeface="Times New Roman" panose="02020603050405020304" pitchFamily="18" charset="0"/>
                <a:cs typeface="B Nazanin" panose="00000400000000000000" pitchFamily="2" charset="-78"/>
              </a:rPr>
              <a:t>یادگیری نظارت‌شده</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a:xfrm>
            <a:off x="1097280" y="1478605"/>
            <a:ext cx="10058400" cy="5346308"/>
          </a:xfrm>
        </p:spPr>
        <p:txBody>
          <a:bodyPr>
            <a:normAutofit/>
          </a:bodyPr>
          <a:lstStyle/>
          <a:p>
            <a:pPr marL="0" marR="0" algn="r" rtl="1">
              <a:lnSpc>
                <a:spcPct val="107000"/>
              </a:lnSpc>
              <a:spcBef>
                <a:spcPts val="0"/>
              </a:spcBef>
              <a:spcAft>
                <a:spcPts val="800"/>
              </a:spcAft>
            </a:pPr>
            <a:r>
              <a:rPr lang="fa-IR" sz="2800" dirty="0">
                <a:effectLst/>
                <a:latin typeface="Calibri" panose="020F0502020204030204" pitchFamily="34" charset="0"/>
                <a:ea typeface="Times New Roman" panose="02020603050405020304" pitchFamily="18" charset="0"/>
                <a:cs typeface="B Nazanin" panose="00000400000000000000" pitchFamily="2" charset="-78"/>
              </a:rPr>
              <a:t>💬 </a:t>
            </a:r>
            <a:r>
              <a:rPr lang="fa-IR" sz="2800" b="1" dirty="0">
                <a:effectLst/>
                <a:latin typeface="Calibri" panose="020F0502020204030204" pitchFamily="34" charset="0"/>
                <a:ea typeface="Times New Roman" panose="02020603050405020304" pitchFamily="18" charset="0"/>
                <a:cs typeface="B Nazanin" panose="00000400000000000000" pitchFamily="2" charset="-78"/>
              </a:rPr>
              <a:t>توضیح تکمیلی: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دو زیرنوع اصلی دارد:</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b="1" dirty="0">
                <a:effectLst/>
                <a:latin typeface="Calibri" panose="020F0502020204030204" pitchFamily="34" charset="0"/>
                <a:ea typeface="Times New Roman" panose="02020603050405020304" pitchFamily="18" charset="0"/>
                <a:cs typeface="B Nazanin" panose="00000400000000000000" pitchFamily="2" charset="-78"/>
              </a:rPr>
              <a:t>دسته‌بندی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Classification</a:t>
            </a:r>
            <a:r>
              <a:rPr lang="fa-IR" sz="2800" b="1" dirty="0">
                <a:effectLst/>
                <a:latin typeface="Calibri" panose="020F0502020204030204" pitchFamily="34" charset="0"/>
                <a:ea typeface="Times New Roman" panose="02020603050405020304" pitchFamily="18" charset="0"/>
                <a:cs typeface="B Nazanin" panose="00000400000000000000" pitchFamily="2" charset="-78"/>
              </a:rPr>
              <a:t>):</a:t>
            </a:r>
            <a:r>
              <a:rPr lang="fa-IR" sz="2800" dirty="0">
                <a:effectLst/>
                <a:latin typeface="Calibri" panose="020F0502020204030204" pitchFamily="34" charset="0"/>
                <a:ea typeface="Times New Roman" panose="02020603050405020304" pitchFamily="18" charset="0"/>
                <a:cs typeface="B Nazanin" panose="00000400000000000000" pitchFamily="2" charset="-78"/>
              </a:rPr>
              <a:t> خروجی به شکل برچسب (مثلاً اسپم/غیراسپم)</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b="1" dirty="0">
                <a:effectLst/>
                <a:latin typeface="Calibri" panose="020F0502020204030204" pitchFamily="34" charset="0"/>
                <a:ea typeface="Times New Roman" panose="02020603050405020304" pitchFamily="18" charset="0"/>
                <a:cs typeface="B Nazanin" panose="00000400000000000000" pitchFamily="2" charset="-78"/>
              </a:rPr>
              <a:t>رگرسیون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Regression</a:t>
            </a:r>
            <a:r>
              <a:rPr lang="fa-IR" sz="2800" b="1" dirty="0">
                <a:effectLst/>
                <a:latin typeface="Calibri" panose="020F0502020204030204" pitchFamily="34" charset="0"/>
                <a:ea typeface="Times New Roman" panose="02020603050405020304" pitchFamily="18" charset="0"/>
                <a:cs typeface="B Nazanin" panose="00000400000000000000" pitchFamily="2" charset="-78"/>
              </a:rPr>
              <a:t>):</a:t>
            </a:r>
            <a:r>
              <a:rPr lang="fa-IR" sz="2800" dirty="0">
                <a:effectLst/>
                <a:latin typeface="Calibri" panose="020F0502020204030204" pitchFamily="34" charset="0"/>
                <a:ea typeface="Times New Roman" panose="02020603050405020304" pitchFamily="18" charset="0"/>
                <a:cs typeface="B Nazanin" panose="00000400000000000000" pitchFamily="2" charset="-78"/>
              </a:rPr>
              <a:t> خروجی به صورت عددی پیوسته (مثلاً دما یا قیمت)</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800" dirty="0">
                <a:effectLst/>
                <a:latin typeface="Calibri" panose="020F0502020204030204" pitchFamily="34" charset="0"/>
                <a:ea typeface="Times New Roman" panose="02020603050405020304" pitchFamily="18" charset="0"/>
                <a:cs typeface="B Nazanin" panose="00000400000000000000" pitchFamily="2" charset="-78"/>
              </a:rPr>
              <a:t>📌 </a:t>
            </a:r>
            <a:r>
              <a:rPr lang="fa-IR" sz="2800" b="1" dirty="0">
                <a:effectLst/>
                <a:latin typeface="Calibri" panose="020F0502020204030204" pitchFamily="34" charset="0"/>
                <a:ea typeface="Times New Roman" panose="02020603050405020304" pitchFamily="18" charset="0"/>
                <a:cs typeface="B Nazanin" panose="00000400000000000000" pitchFamily="2" charset="-78"/>
              </a:rPr>
              <a:t>مثال‌ها:</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پیش‌بینی قبولی یا مردودی دانشجو</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تخمین قیمت بیت‌کوین</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27A0FAE5-0B08-40D2-92C9-FA2A43BEF967}"/>
              </a:ext>
            </a:extLst>
          </p:cNvPr>
          <p:cNvSpPr>
            <a:spLocks noGrp="1"/>
          </p:cNvSpPr>
          <p:nvPr>
            <p:ph type="sldNum" sz="quarter" idx="12"/>
          </p:nvPr>
        </p:nvSpPr>
        <p:spPr/>
        <p:txBody>
          <a:bodyPr/>
          <a:lstStyle/>
          <a:p>
            <a:fld id="{350E12D3-67CE-4585-98F9-828CCA31A217}" type="slidenum">
              <a:rPr lang="en-US" smtClean="0"/>
              <a:t>18</a:t>
            </a:fld>
            <a:endParaRPr lang="en-US"/>
          </a:p>
        </p:txBody>
      </p:sp>
    </p:spTree>
    <p:extLst>
      <p:ext uri="{BB962C8B-B14F-4D97-AF65-F5344CB8AC3E}">
        <p14:creationId xmlns:p14="http://schemas.microsoft.com/office/powerpoint/2010/main" val="3265038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200" b="1" dirty="0">
                <a:effectLst/>
                <a:latin typeface="Calibri" panose="020F0502020204030204" pitchFamily="34" charset="0"/>
                <a:ea typeface="Times New Roman" panose="02020603050405020304" pitchFamily="18" charset="0"/>
                <a:cs typeface="B Nazanin" panose="00000400000000000000" pitchFamily="2" charset="-78"/>
              </a:rPr>
              <a:t>یادگیری بدون نظارت</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a:xfrm>
            <a:off x="1036321" y="1280647"/>
            <a:ext cx="10306130" cy="5544266"/>
          </a:xfrm>
        </p:spPr>
        <p:txBody>
          <a:bodyPr>
            <a:norm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بدون نیاز به برچسب</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یافتن الگوها، خوشه‌بندی‌ها و همبستگی‌ها</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مثال‌ها: </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بخش‌بندی بازار</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شناسایی تقلب</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کاهش ابعاد</a:t>
            </a:r>
          </a:p>
          <a:p>
            <a:pPr marL="0" marR="0" algn="r" rtl="1">
              <a:lnSpc>
                <a:spcPct val="107000"/>
              </a:lnSpc>
              <a:spcBef>
                <a:spcPts val="0"/>
              </a:spcBef>
              <a:spcAft>
                <a:spcPts val="800"/>
              </a:spcAft>
            </a:pPr>
            <a:r>
              <a:rPr lang="fa-IR" sz="2800" dirty="0">
                <a:effectLst/>
                <a:latin typeface="Calibri" panose="020F0502020204030204" pitchFamily="34" charset="0"/>
                <a:ea typeface="Times New Roman" panose="02020603050405020304" pitchFamily="18" charset="0"/>
                <a:cs typeface="B Nazanin" panose="00000400000000000000" pitchFamily="2" charset="-78"/>
              </a:rPr>
              <a:t>📌 </a:t>
            </a:r>
            <a:r>
              <a:rPr lang="fa-IR" sz="2800" b="1" dirty="0">
                <a:effectLst/>
                <a:latin typeface="Calibri" panose="020F0502020204030204" pitchFamily="34" charset="0"/>
                <a:ea typeface="Times New Roman" panose="02020603050405020304" pitchFamily="18" charset="0"/>
                <a:cs typeface="B Nazanin" panose="00000400000000000000" pitchFamily="2" charset="-78"/>
              </a:rPr>
              <a:t>مثال‌ها:</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گروه‌بندی آهنگ‌ها بر اساس سبک موسیقی بدون لیبل اولیه</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شناسایی تراکنش‌های بانکی غیرعادی که نشانه تقلب است</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E76774A1-54D0-41CD-A52B-80AF93BB18D8}"/>
              </a:ext>
            </a:extLst>
          </p:cNvPr>
          <p:cNvSpPr>
            <a:spLocks noGrp="1"/>
          </p:cNvSpPr>
          <p:nvPr>
            <p:ph type="sldNum" sz="quarter" idx="12"/>
          </p:nvPr>
        </p:nvSpPr>
        <p:spPr/>
        <p:txBody>
          <a:bodyPr/>
          <a:lstStyle/>
          <a:p>
            <a:fld id="{350E12D3-67CE-4585-98F9-828CCA31A217}" type="slidenum">
              <a:rPr lang="en-US" smtClean="0"/>
              <a:t>19</a:t>
            </a:fld>
            <a:endParaRPr lang="en-US"/>
          </a:p>
        </p:txBody>
      </p:sp>
    </p:spTree>
    <p:extLst>
      <p:ext uri="{BB962C8B-B14F-4D97-AF65-F5344CB8AC3E}">
        <p14:creationId xmlns:p14="http://schemas.microsoft.com/office/powerpoint/2010/main" val="2519269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C492-4F06-4946-A1FB-696E86A4355E}"/>
              </a:ext>
            </a:extLst>
          </p:cNvPr>
          <p:cNvSpPr>
            <a:spLocks noGrp="1"/>
          </p:cNvSpPr>
          <p:nvPr>
            <p:ph type="title"/>
          </p:nvPr>
        </p:nvSpPr>
        <p:spPr/>
        <p:txBody>
          <a:bodyPr/>
          <a:lstStyle/>
          <a:p>
            <a:pPr algn="r"/>
            <a:r>
              <a:rPr lang="fa-IR" sz="4800" dirty="0">
                <a:cs typeface="B Nazanin" panose="00000400000000000000" pitchFamily="2" charset="-78"/>
              </a:rPr>
              <a:t>هوشمند بودن برای انسان‌ها به چه معناست</a:t>
            </a:r>
            <a:endParaRPr lang="en-US" dirty="0"/>
          </a:p>
        </p:txBody>
      </p:sp>
      <p:sp>
        <p:nvSpPr>
          <p:cNvPr id="3" name="Content Placeholder 2">
            <a:extLst>
              <a:ext uri="{FF2B5EF4-FFF2-40B4-BE49-F238E27FC236}">
                <a16:creationId xmlns:a16="http://schemas.microsoft.com/office/drawing/2014/main" id="{E503D691-11CC-4786-A1C8-897877DEC983}"/>
              </a:ext>
            </a:extLst>
          </p:cNvPr>
          <p:cNvSpPr>
            <a:spLocks noGrp="1"/>
          </p:cNvSpPr>
          <p:nvPr>
            <p:ph idx="1"/>
          </p:nvPr>
        </p:nvSpPr>
        <p:spPr/>
        <p:txBody>
          <a:bodyPr>
            <a:normAutofit/>
          </a:bodyPr>
          <a:lstStyle/>
          <a:p>
            <a:pPr algn="r" rtl="1"/>
            <a:r>
              <a:rPr lang="fa-IR" sz="3600" dirty="0">
                <a:cs typeface="B Nazanin" panose="00000400000000000000" pitchFamily="2" charset="-78"/>
              </a:rPr>
              <a:t>مقایسه کنید: انسان‌ها -&gt; از تجربه یاد می‌گیرند؛ </a:t>
            </a:r>
          </a:p>
          <a:p>
            <a:pPr algn="r" rtl="1"/>
            <a:r>
              <a:rPr lang="fa-IR" sz="3600" dirty="0">
                <a:cs typeface="B Nazanin" panose="00000400000000000000" pitchFamily="2" charset="-78"/>
              </a:rPr>
              <a:t>هوش مصنوعی -&gt; از داده یاد می‌گیرد. و مدل میسازد. مدل باعث میشود که تخمین بزنید. </a:t>
            </a:r>
          </a:p>
        </p:txBody>
      </p:sp>
      <p:sp>
        <p:nvSpPr>
          <p:cNvPr id="4" name="Slide Number Placeholder 3">
            <a:extLst>
              <a:ext uri="{FF2B5EF4-FFF2-40B4-BE49-F238E27FC236}">
                <a16:creationId xmlns:a16="http://schemas.microsoft.com/office/drawing/2014/main" id="{69E8890A-522F-480E-B3BC-7510B7522463}"/>
              </a:ext>
            </a:extLst>
          </p:cNvPr>
          <p:cNvSpPr>
            <a:spLocks noGrp="1"/>
          </p:cNvSpPr>
          <p:nvPr>
            <p:ph type="sldNum" sz="quarter" idx="12"/>
          </p:nvPr>
        </p:nvSpPr>
        <p:spPr/>
        <p:txBody>
          <a:bodyPr/>
          <a:lstStyle/>
          <a:p>
            <a:fld id="{350E12D3-67CE-4585-98F9-828CCA31A217}" type="slidenum">
              <a:rPr lang="en-US" smtClean="0"/>
              <a:t>2</a:t>
            </a:fld>
            <a:endParaRPr lang="en-US"/>
          </a:p>
        </p:txBody>
      </p:sp>
    </p:spTree>
    <p:extLst>
      <p:ext uri="{BB962C8B-B14F-4D97-AF65-F5344CB8AC3E}">
        <p14:creationId xmlns:p14="http://schemas.microsoft.com/office/powerpoint/2010/main" val="2186367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200" b="1" dirty="0">
                <a:effectLst/>
                <a:latin typeface="Calibri" panose="020F0502020204030204" pitchFamily="34" charset="0"/>
                <a:ea typeface="Times New Roman" panose="02020603050405020304" pitchFamily="18" charset="0"/>
                <a:cs typeface="B Nazanin" panose="00000400000000000000" pitchFamily="2" charset="-78"/>
              </a:rPr>
              <a:t>یادگیری تقویتی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a:xfrm>
            <a:off x="937623" y="1681176"/>
            <a:ext cx="10058400" cy="4388993"/>
          </a:xfrm>
        </p:spPr>
        <p:txBody>
          <a:bodyPr>
            <a:normAutofit fontScale="92500" lnSpcReduction="20000"/>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عامل از طریق تعامل با محیط یاد می‌گیرد</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استفاده از وضعیت‌ها، اقدام‌ها، پاداش‌ها</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کاربردهای گسترده در: </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رباتیک</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بازی‌ها</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مدل‌های استدلالی</a:t>
            </a:r>
            <a:endParaRPr lang="en-US" sz="2800" dirty="0">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مثال:</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آموزش یک پهپاد برای عبور از مسیر با موانع</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Calibri" panose="020F0502020204030204" pitchFamily="34" charset="0"/>
                <a:ea typeface="Times New Roman" panose="02020603050405020304" pitchFamily="18" charset="0"/>
                <a:cs typeface="B Nazanin" panose="00000400000000000000" pitchFamily="2" charset="-78"/>
              </a:rPr>
              <a:t>هوش مصنوعی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AlphaGo</a:t>
            </a:r>
            <a:r>
              <a:rPr lang="fa-IR" sz="2800" dirty="0">
                <a:effectLst/>
                <a:latin typeface="Calibri" panose="020F0502020204030204" pitchFamily="34" charset="0"/>
                <a:ea typeface="Times New Roman" panose="02020603050405020304" pitchFamily="18" charset="0"/>
                <a:cs typeface="B Nazanin" panose="00000400000000000000" pitchFamily="2" charset="-78"/>
              </a:rPr>
              <a:t> که بازی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Go</a:t>
            </a:r>
            <a:r>
              <a:rPr lang="fa-IR" sz="2800" dirty="0">
                <a:effectLst/>
                <a:latin typeface="Calibri" panose="020F0502020204030204" pitchFamily="34" charset="0"/>
                <a:ea typeface="Times New Roman" panose="02020603050405020304" pitchFamily="18" charset="0"/>
                <a:cs typeface="B Nazanin" panose="00000400000000000000" pitchFamily="2" charset="-78"/>
              </a:rPr>
              <a:t> را از طریق میلیون‌ها بازی آزمایشی یاد گرفت</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rtl="1">
              <a:lnSpc>
                <a:spcPct val="107000"/>
              </a:lnSpc>
              <a:spcBef>
                <a:spcPts val="0"/>
              </a:spcBef>
              <a:spcAft>
                <a:spcPts val="800"/>
              </a:spcAft>
              <a:buSzPts val="1000"/>
              <a:buNone/>
              <a:tabLst>
                <a:tab pos="914400" algn="l"/>
              </a:tabLst>
            </a:pP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ECED58D8-0CDA-4AD9-BEB8-A83223736AB4}"/>
              </a:ext>
            </a:extLst>
          </p:cNvPr>
          <p:cNvSpPr>
            <a:spLocks noGrp="1"/>
          </p:cNvSpPr>
          <p:nvPr>
            <p:ph type="sldNum" sz="quarter" idx="12"/>
          </p:nvPr>
        </p:nvSpPr>
        <p:spPr/>
        <p:txBody>
          <a:bodyPr/>
          <a:lstStyle/>
          <a:p>
            <a:fld id="{350E12D3-67CE-4585-98F9-828CCA31A217}" type="slidenum">
              <a:rPr lang="en-US" smtClean="0"/>
              <a:t>20</a:t>
            </a:fld>
            <a:endParaRPr lang="en-US"/>
          </a:p>
        </p:txBody>
      </p:sp>
    </p:spTree>
    <p:extLst>
      <p:ext uri="{BB962C8B-B14F-4D97-AF65-F5344CB8AC3E}">
        <p14:creationId xmlns:p14="http://schemas.microsoft.com/office/powerpoint/2010/main" val="1138524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200" b="1" dirty="0">
                <a:effectLst/>
                <a:ea typeface="Times New Roman" panose="02020603050405020304" pitchFamily="18" charset="0"/>
                <a:cs typeface="B Nazanin" panose="00000400000000000000" pitchFamily="2" charset="-78"/>
              </a:rPr>
              <a:t>یادگیری عمیق</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a:xfrm>
            <a:off x="1066800" y="1465943"/>
            <a:ext cx="10704286" cy="4560683"/>
          </a:xfrm>
        </p:spPr>
        <p:txBody>
          <a:bodyPr>
            <a:norm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زیرمجموعه‌ای از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ML</a:t>
            </a:r>
            <a:r>
              <a:rPr lang="fa-IR" sz="3200" dirty="0">
                <a:effectLst/>
                <a:latin typeface="Calibri" panose="020F0502020204030204" pitchFamily="34" charset="0"/>
                <a:ea typeface="Times New Roman" panose="02020603050405020304" pitchFamily="18" charset="0"/>
                <a:cs typeface="B Nazanin" panose="00000400000000000000" pitchFamily="2" charset="-78"/>
              </a:rPr>
              <a:t> با استفاده از شبکه‌های عصبی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یادگیری خودکار الگوهای پیچیده</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نیازمند داده‌های زیاد و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GPU</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قدرت‌بخش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AI</a:t>
            </a:r>
            <a:r>
              <a:rPr lang="fa-IR" sz="3200" dirty="0">
                <a:effectLst/>
                <a:latin typeface="Calibri" panose="020F0502020204030204" pitchFamily="34" charset="0"/>
                <a:ea typeface="Times New Roman" panose="02020603050405020304" pitchFamily="18" charset="0"/>
                <a:cs typeface="B Nazanin" panose="00000400000000000000" pitchFamily="2" charset="-78"/>
              </a:rPr>
              <a:t> مدرن: </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بینایی کامپیوتر</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مدل‌های زبانی بزرگ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LLMs</a:t>
            </a:r>
            <a:r>
              <a:rPr lang="fa-IR" sz="3200" dirty="0">
                <a:effectLst/>
                <a:latin typeface="Calibri" panose="020F050202020403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هوش مصنوعی مولد</a:t>
            </a:r>
          </a:p>
        </p:txBody>
      </p:sp>
      <p:sp>
        <p:nvSpPr>
          <p:cNvPr id="4" name="Slide Number Placeholder 3">
            <a:extLst>
              <a:ext uri="{FF2B5EF4-FFF2-40B4-BE49-F238E27FC236}">
                <a16:creationId xmlns:a16="http://schemas.microsoft.com/office/drawing/2014/main" id="{9F8ACC29-5F15-4B4A-B450-44000A2F03F4}"/>
              </a:ext>
            </a:extLst>
          </p:cNvPr>
          <p:cNvSpPr>
            <a:spLocks noGrp="1"/>
          </p:cNvSpPr>
          <p:nvPr>
            <p:ph type="sldNum" sz="quarter" idx="12"/>
          </p:nvPr>
        </p:nvSpPr>
        <p:spPr/>
        <p:txBody>
          <a:bodyPr/>
          <a:lstStyle/>
          <a:p>
            <a:fld id="{350E12D3-67CE-4585-98F9-828CCA31A217}" type="slidenum">
              <a:rPr lang="en-US" smtClean="0"/>
              <a:t>21</a:t>
            </a:fld>
            <a:endParaRPr lang="en-US"/>
          </a:p>
        </p:txBody>
      </p:sp>
    </p:spTree>
    <p:extLst>
      <p:ext uri="{BB962C8B-B14F-4D97-AF65-F5344CB8AC3E}">
        <p14:creationId xmlns:p14="http://schemas.microsoft.com/office/powerpoint/2010/main" val="2891234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fontScale="90000"/>
          </a:bodyPr>
          <a:lstStyle/>
          <a:p>
            <a:pPr marL="0" marR="0" algn="r" rtl="1">
              <a:lnSpc>
                <a:spcPct val="107000"/>
              </a:lnSpc>
              <a:spcBef>
                <a:spcPts val="0"/>
              </a:spcBef>
              <a:spcAft>
                <a:spcPts val="800"/>
              </a:spcAft>
            </a:pPr>
            <a:r>
              <a:rPr lang="fa-IR" sz="3200" b="1" dirty="0">
                <a:effectLst/>
                <a:ea typeface="Times New Roman" panose="02020603050405020304" pitchFamily="18" charset="0"/>
                <a:cs typeface="B Nazanin" panose="00000400000000000000" pitchFamily="2" charset="-78"/>
              </a:rPr>
              <a:t>شبکه عصبی: یک مجموعه ای از عملیات ها که میتوانند هر عملیاتی را پیشبینی کنند. </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5" name="Content Placeholder 4">
            <a:extLst>
              <a:ext uri="{FF2B5EF4-FFF2-40B4-BE49-F238E27FC236}">
                <a16:creationId xmlns:a16="http://schemas.microsoft.com/office/drawing/2014/main" id="{A77EA180-0845-44AE-B860-5FFEA39B67D1}"/>
              </a:ext>
            </a:extLst>
          </p:cNvPr>
          <p:cNvPicPr>
            <a:picLocks noGrp="1" noChangeAspect="1"/>
          </p:cNvPicPr>
          <p:nvPr>
            <p:ph idx="1"/>
          </p:nvPr>
        </p:nvPicPr>
        <p:blipFill>
          <a:blip r:embed="rId3"/>
          <a:stretch>
            <a:fillRect/>
          </a:stretch>
        </p:blipFill>
        <p:spPr>
          <a:xfrm>
            <a:off x="804152" y="943514"/>
            <a:ext cx="10290567" cy="5632113"/>
          </a:xfrm>
        </p:spPr>
      </p:pic>
      <p:sp>
        <p:nvSpPr>
          <p:cNvPr id="3" name="Slide Number Placeholder 2">
            <a:extLst>
              <a:ext uri="{FF2B5EF4-FFF2-40B4-BE49-F238E27FC236}">
                <a16:creationId xmlns:a16="http://schemas.microsoft.com/office/drawing/2014/main" id="{295BF76D-FE4D-4373-99E3-52D987EEAF9F}"/>
              </a:ext>
            </a:extLst>
          </p:cNvPr>
          <p:cNvSpPr>
            <a:spLocks noGrp="1"/>
          </p:cNvSpPr>
          <p:nvPr>
            <p:ph type="sldNum" sz="quarter" idx="12"/>
          </p:nvPr>
        </p:nvSpPr>
        <p:spPr/>
        <p:txBody>
          <a:bodyPr/>
          <a:lstStyle/>
          <a:p>
            <a:fld id="{350E12D3-67CE-4585-98F9-828CCA31A217}" type="slidenum">
              <a:rPr lang="en-US" smtClean="0"/>
              <a:t>22</a:t>
            </a:fld>
            <a:endParaRPr lang="en-US"/>
          </a:p>
        </p:txBody>
      </p:sp>
      <p:sp>
        <p:nvSpPr>
          <p:cNvPr id="6" name="TextBox 5">
            <a:extLst>
              <a:ext uri="{FF2B5EF4-FFF2-40B4-BE49-F238E27FC236}">
                <a16:creationId xmlns:a16="http://schemas.microsoft.com/office/drawing/2014/main" id="{DCD450BE-FB57-407C-A44C-F5664121B8DE}"/>
              </a:ext>
            </a:extLst>
          </p:cNvPr>
          <p:cNvSpPr txBox="1"/>
          <p:nvPr/>
        </p:nvSpPr>
        <p:spPr>
          <a:xfrm>
            <a:off x="604466" y="2737935"/>
            <a:ext cx="4860626" cy="369332"/>
          </a:xfrm>
          <a:prstGeom prst="rect">
            <a:avLst/>
          </a:prstGeom>
          <a:noFill/>
        </p:spPr>
        <p:txBody>
          <a:bodyPr wrap="none" rtlCol="0">
            <a:spAutoFit/>
          </a:bodyPr>
          <a:lstStyle/>
          <a:p>
            <a:r>
              <a:rPr lang="fa-IR" dirty="0">
                <a:cs typeface="B Nazanin" panose="00000400000000000000" pitchFamily="2" charset="-78"/>
              </a:rPr>
              <a:t>یک سری ورودی</a:t>
            </a:r>
            <a:r>
              <a:rPr lang="en-US" dirty="0">
                <a:cs typeface="B Nazanin" panose="00000400000000000000" pitchFamily="2" charset="-78"/>
              </a:rPr>
              <a:t> x</a:t>
            </a:r>
            <a:r>
              <a:rPr lang="fa-IR" dirty="0">
                <a:cs typeface="B Nazanin" panose="00000400000000000000" pitchFamily="2" charset="-78"/>
              </a:rPr>
              <a:t> وزنها </a:t>
            </a:r>
            <a:r>
              <a:rPr lang="en-US" dirty="0">
                <a:cs typeface="B Nazanin" panose="00000400000000000000" pitchFamily="2" charset="-78"/>
              </a:rPr>
              <a:t>+b</a:t>
            </a:r>
            <a:r>
              <a:rPr lang="fa-IR" dirty="0">
                <a:cs typeface="B Nazanin" panose="00000400000000000000" pitchFamily="2" charset="-78"/>
              </a:rPr>
              <a:t> انحراف </a:t>
            </a:r>
            <a:r>
              <a:rPr lang="en-US" dirty="0">
                <a:cs typeface="B Nazanin" panose="00000400000000000000" pitchFamily="2" charset="-78"/>
              </a:rPr>
              <a:t>=g </a:t>
            </a:r>
            <a:r>
              <a:rPr lang="fa-IR" dirty="0">
                <a:cs typeface="B Nazanin" panose="00000400000000000000" pitchFamily="2" charset="-78"/>
              </a:rPr>
              <a:t>تابع فعال سازی غیر خطی</a:t>
            </a:r>
            <a:endParaRPr lang="en-US" dirty="0">
              <a:cs typeface="B Nazanin" panose="00000400000000000000" pitchFamily="2" charset="-78"/>
            </a:endParaRPr>
          </a:p>
        </p:txBody>
      </p:sp>
    </p:spTree>
    <p:extLst>
      <p:ext uri="{BB962C8B-B14F-4D97-AF65-F5344CB8AC3E}">
        <p14:creationId xmlns:p14="http://schemas.microsoft.com/office/powerpoint/2010/main" val="3853517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200" b="1" dirty="0">
                <a:effectLst/>
                <a:ea typeface="Times New Roman" panose="02020603050405020304" pitchFamily="18" charset="0"/>
                <a:cs typeface="Times New Roman" panose="02020603050405020304" pitchFamily="18" charset="0"/>
              </a:rPr>
              <a:t>شبکه عصبی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55BA95A-26DD-4919-93C1-A79513EF782C}"/>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E1FAAD5E-9ABE-4908-B98E-850D5ED9ADFA}"/>
              </a:ext>
            </a:extLst>
          </p:cNvPr>
          <p:cNvSpPr>
            <a:spLocks noGrp="1"/>
          </p:cNvSpPr>
          <p:nvPr>
            <p:ph type="sldNum" sz="quarter" idx="12"/>
          </p:nvPr>
        </p:nvSpPr>
        <p:spPr/>
        <p:txBody>
          <a:bodyPr/>
          <a:lstStyle/>
          <a:p>
            <a:fld id="{350E12D3-67CE-4585-98F9-828CCA31A217}" type="slidenum">
              <a:rPr lang="en-US" smtClean="0"/>
              <a:t>23</a:t>
            </a:fld>
            <a:endParaRPr lang="en-US"/>
          </a:p>
        </p:txBody>
      </p:sp>
      <p:pic>
        <p:nvPicPr>
          <p:cNvPr id="7" name="Picture 6">
            <a:extLst>
              <a:ext uri="{FF2B5EF4-FFF2-40B4-BE49-F238E27FC236}">
                <a16:creationId xmlns:a16="http://schemas.microsoft.com/office/drawing/2014/main" id="{C7CBDFE4-D623-4F2B-94D7-4B8B285DB2F3}"/>
              </a:ext>
            </a:extLst>
          </p:cNvPr>
          <p:cNvPicPr>
            <a:picLocks noChangeAspect="1"/>
          </p:cNvPicPr>
          <p:nvPr/>
        </p:nvPicPr>
        <p:blipFill>
          <a:blip r:embed="rId3"/>
          <a:stretch>
            <a:fillRect/>
          </a:stretch>
        </p:blipFill>
        <p:spPr>
          <a:xfrm>
            <a:off x="562907" y="341192"/>
            <a:ext cx="9897856" cy="5591955"/>
          </a:xfrm>
          <a:prstGeom prst="rect">
            <a:avLst/>
          </a:prstGeom>
        </p:spPr>
      </p:pic>
    </p:spTree>
    <p:extLst>
      <p:ext uri="{BB962C8B-B14F-4D97-AF65-F5344CB8AC3E}">
        <p14:creationId xmlns:p14="http://schemas.microsoft.com/office/powerpoint/2010/main" val="1512298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600" b="1" dirty="0">
                <a:effectLst/>
                <a:ea typeface="Times New Roman" panose="02020603050405020304" pitchFamily="18" charset="0"/>
                <a:cs typeface="B Nazanin" panose="00000400000000000000" pitchFamily="2" charset="-78"/>
              </a:rPr>
              <a:t>یادگیری عمیق</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5" name="Content Placeholder 4">
            <a:extLst>
              <a:ext uri="{FF2B5EF4-FFF2-40B4-BE49-F238E27FC236}">
                <a16:creationId xmlns:a16="http://schemas.microsoft.com/office/drawing/2014/main" id="{67B0E2A7-3163-4925-B414-471EE9559AD5}"/>
              </a:ext>
            </a:extLst>
          </p:cNvPr>
          <p:cNvPicPr>
            <a:picLocks noGrp="1" noChangeAspect="1"/>
          </p:cNvPicPr>
          <p:nvPr>
            <p:ph idx="1"/>
          </p:nvPr>
        </p:nvPicPr>
        <p:blipFill>
          <a:blip r:embed="rId3"/>
          <a:stretch>
            <a:fillRect/>
          </a:stretch>
        </p:blipFill>
        <p:spPr>
          <a:xfrm>
            <a:off x="67652" y="0"/>
            <a:ext cx="8792031" cy="5133975"/>
          </a:xfrm>
        </p:spPr>
      </p:pic>
      <p:sp>
        <p:nvSpPr>
          <p:cNvPr id="3" name="Slide Number Placeholder 2">
            <a:extLst>
              <a:ext uri="{FF2B5EF4-FFF2-40B4-BE49-F238E27FC236}">
                <a16:creationId xmlns:a16="http://schemas.microsoft.com/office/drawing/2014/main" id="{80EADDAD-D4D3-40E1-A490-2C801A08765F}"/>
              </a:ext>
            </a:extLst>
          </p:cNvPr>
          <p:cNvSpPr>
            <a:spLocks noGrp="1"/>
          </p:cNvSpPr>
          <p:nvPr>
            <p:ph type="sldNum" sz="quarter" idx="12"/>
          </p:nvPr>
        </p:nvSpPr>
        <p:spPr/>
        <p:txBody>
          <a:bodyPr/>
          <a:lstStyle/>
          <a:p>
            <a:fld id="{350E12D3-67CE-4585-98F9-828CCA31A217}" type="slidenum">
              <a:rPr lang="en-US" smtClean="0"/>
              <a:t>24</a:t>
            </a:fld>
            <a:endParaRPr lang="en-US"/>
          </a:p>
        </p:txBody>
      </p:sp>
      <p:sp>
        <p:nvSpPr>
          <p:cNvPr id="6" name="TextBox 5">
            <a:extLst>
              <a:ext uri="{FF2B5EF4-FFF2-40B4-BE49-F238E27FC236}">
                <a16:creationId xmlns:a16="http://schemas.microsoft.com/office/drawing/2014/main" id="{F6E26930-919E-40C8-9587-5158D5E7E3BD}"/>
              </a:ext>
            </a:extLst>
          </p:cNvPr>
          <p:cNvSpPr txBox="1"/>
          <p:nvPr/>
        </p:nvSpPr>
        <p:spPr>
          <a:xfrm>
            <a:off x="896112" y="4949309"/>
            <a:ext cx="1002197" cy="369332"/>
          </a:xfrm>
          <a:prstGeom prst="rect">
            <a:avLst/>
          </a:prstGeom>
          <a:noFill/>
        </p:spPr>
        <p:txBody>
          <a:bodyPr wrap="none" rtlCol="0">
            <a:spAutoFit/>
          </a:bodyPr>
          <a:lstStyle/>
          <a:p>
            <a:r>
              <a:rPr lang="fa-IR" b="1" dirty="0"/>
              <a:t>پیکسل خام</a:t>
            </a:r>
            <a:endParaRPr lang="en-US" b="1" dirty="0"/>
          </a:p>
        </p:txBody>
      </p:sp>
      <p:sp>
        <p:nvSpPr>
          <p:cNvPr id="7" name="TextBox 6">
            <a:extLst>
              <a:ext uri="{FF2B5EF4-FFF2-40B4-BE49-F238E27FC236}">
                <a16:creationId xmlns:a16="http://schemas.microsoft.com/office/drawing/2014/main" id="{502594D3-2BF8-4FBF-B126-3D6BD21E65BD}"/>
              </a:ext>
            </a:extLst>
          </p:cNvPr>
          <p:cNvSpPr txBox="1"/>
          <p:nvPr/>
        </p:nvSpPr>
        <p:spPr>
          <a:xfrm>
            <a:off x="2454166" y="5224645"/>
            <a:ext cx="1870428" cy="923330"/>
          </a:xfrm>
          <a:prstGeom prst="rect">
            <a:avLst/>
          </a:prstGeom>
          <a:noFill/>
        </p:spPr>
        <p:txBody>
          <a:bodyPr wrap="square" rtlCol="0">
            <a:spAutoFit/>
          </a:bodyPr>
          <a:lstStyle/>
          <a:p>
            <a:pPr algn="r" rtl="1"/>
            <a:r>
              <a:rPr lang="fa-IR" b="1" dirty="0">
                <a:cs typeface="B Nazanin" panose="00000400000000000000" pitchFamily="2" charset="-78"/>
              </a:rPr>
              <a:t>لایه های اولیه لبه ها و زمینه</a:t>
            </a:r>
          </a:p>
          <a:p>
            <a:pPr algn="r" rtl="1"/>
            <a:r>
              <a:rPr lang="fa-IR" b="1" dirty="0">
                <a:cs typeface="B Nazanin" panose="00000400000000000000" pitchFamily="2" charset="-78"/>
              </a:rPr>
              <a:t> را تشخیص می دهد</a:t>
            </a:r>
            <a:endParaRPr lang="en-US" b="1" dirty="0">
              <a:cs typeface="B Nazanin" panose="00000400000000000000" pitchFamily="2" charset="-78"/>
            </a:endParaRPr>
          </a:p>
        </p:txBody>
      </p:sp>
      <p:sp>
        <p:nvSpPr>
          <p:cNvPr id="8" name="TextBox 7">
            <a:extLst>
              <a:ext uri="{FF2B5EF4-FFF2-40B4-BE49-F238E27FC236}">
                <a16:creationId xmlns:a16="http://schemas.microsoft.com/office/drawing/2014/main" id="{933E9F7F-6709-4241-9939-8C32EBEED46A}"/>
              </a:ext>
            </a:extLst>
          </p:cNvPr>
          <p:cNvSpPr txBox="1"/>
          <p:nvPr/>
        </p:nvSpPr>
        <p:spPr>
          <a:xfrm>
            <a:off x="4463667" y="5038316"/>
            <a:ext cx="1279908" cy="923330"/>
          </a:xfrm>
          <a:prstGeom prst="rect">
            <a:avLst/>
          </a:prstGeom>
          <a:noFill/>
        </p:spPr>
        <p:txBody>
          <a:bodyPr wrap="square" rtlCol="0">
            <a:spAutoFit/>
          </a:bodyPr>
          <a:lstStyle/>
          <a:p>
            <a:pPr algn="r" rtl="1"/>
            <a:r>
              <a:rPr lang="fa-IR" b="1" dirty="0">
                <a:cs typeface="B Nazanin" panose="00000400000000000000" pitchFamily="2" charset="-78"/>
              </a:rPr>
              <a:t>بخشی از اشیا را تشخیص میدهد</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6DB1ED1E-4702-4150-ACD9-FE6CD1808BF3}"/>
              </a:ext>
            </a:extLst>
          </p:cNvPr>
          <p:cNvSpPr txBox="1"/>
          <p:nvPr/>
        </p:nvSpPr>
        <p:spPr>
          <a:xfrm>
            <a:off x="6021721" y="4942657"/>
            <a:ext cx="1279908" cy="1200329"/>
          </a:xfrm>
          <a:prstGeom prst="rect">
            <a:avLst/>
          </a:prstGeom>
          <a:noFill/>
        </p:spPr>
        <p:txBody>
          <a:bodyPr wrap="square" rtlCol="0">
            <a:spAutoFit/>
          </a:bodyPr>
          <a:lstStyle/>
          <a:p>
            <a:pPr algn="r" rtl="1"/>
            <a:r>
              <a:rPr lang="fa-IR" dirty="0">
                <a:cs typeface="B Nazanin" panose="00000400000000000000" pitchFamily="2" charset="-78"/>
              </a:rPr>
              <a:t>مفهوم سطح بالاتری تشخیص میدهد</a:t>
            </a:r>
            <a:endParaRPr lang="en-US" dirty="0">
              <a:cs typeface="B Nazanin" panose="00000400000000000000" pitchFamily="2" charset="-78"/>
            </a:endParaRPr>
          </a:p>
        </p:txBody>
      </p:sp>
      <p:sp>
        <p:nvSpPr>
          <p:cNvPr id="10" name="TextBox 9">
            <a:extLst>
              <a:ext uri="{FF2B5EF4-FFF2-40B4-BE49-F238E27FC236}">
                <a16:creationId xmlns:a16="http://schemas.microsoft.com/office/drawing/2014/main" id="{A4BFAC18-F4C5-4DBE-866C-D60765D57B3F}"/>
              </a:ext>
            </a:extLst>
          </p:cNvPr>
          <p:cNvSpPr txBox="1"/>
          <p:nvPr/>
        </p:nvSpPr>
        <p:spPr>
          <a:xfrm>
            <a:off x="8087819" y="4521747"/>
            <a:ext cx="1279908" cy="646331"/>
          </a:xfrm>
          <a:prstGeom prst="rect">
            <a:avLst/>
          </a:prstGeom>
          <a:noFill/>
        </p:spPr>
        <p:txBody>
          <a:bodyPr wrap="square" rtlCol="0">
            <a:spAutoFit/>
          </a:bodyPr>
          <a:lstStyle/>
          <a:p>
            <a:r>
              <a:rPr lang="fa-IR" b="1" dirty="0">
                <a:cs typeface="B Nazanin" panose="00000400000000000000" pitchFamily="2" charset="-78"/>
              </a:rPr>
              <a:t>تشخیص نهایی</a:t>
            </a:r>
            <a:endParaRPr lang="en-US" b="1" dirty="0">
              <a:cs typeface="B Nazanin" panose="00000400000000000000" pitchFamily="2" charset="-78"/>
            </a:endParaRPr>
          </a:p>
        </p:txBody>
      </p:sp>
    </p:spTree>
    <p:extLst>
      <p:ext uri="{BB962C8B-B14F-4D97-AF65-F5344CB8AC3E}">
        <p14:creationId xmlns:p14="http://schemas.microsoft.com/office/powerpoint/2010/main" val="7586148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200" b="1" dirty="0">
                <a:latin typeface="Calibri" panose="020F0502020204030204" pitchFamily="34" charset="0"/>
                <a:ea typeface="Calibri" panose="020F0502020204030204" pitchFamily="34" charset="0"/>
                <a:cs typeface="B Nazanin" panose="00000400000000000000" pitchFamily="2" charset="-78"/>
              </a:rPr>
              <a:t>یادگیری تقویتی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Content Placeholder 3">
            <a:extLst>
              <a:ext uri="{FF2B5EF4-FFF2-40B4-BE49-F238E27FC236}">
                <a16:creationId xmlns:a16="http://schemas.microsoft.com/office/drawing/2014/main" id="{DDDF8C06-DFF7-4A17-816F-88E15839E7B0}"/>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D3A964A-7C0E-418F-8643-62F87D60A07F}"/>
              </a:ext>
            </a:extLst>
          </p:cNvPr>
          <p:cNvSpPr>
            <a:spLocks noGrp="1"/>
          </p:cNvSpPr>
          <p:nvPr>
            <p:ph type="sldNum" sz="quarter" idx="12"/>
          </p:nvPr>
        </p:nvSpPr>
        <p:spPr/>
        <p:txBody>
          <a:bodyPr/>
          <a:lstStyle/>
          <a:p>
            <a:fld id="{350E12D3-67CE-4585-98F9-828CCA31A217}" type="slidenum">
              <a:rPr lang="en-US" smtClean="0"/>
              <a:t>25</a:t>
            </a:fld>
            <a:endParaRPr lang="en-US"/>
          </a:p>
        </p:txBody>
      </p:sp>
      <p:pic>
        <p:nvPicPr>
          <p:cNvPr id="7" name="Picture 6">
            <a:extLst>
              <a:ext uri="{FF2B5EF4-FFF2-40B4-BE49-F238E27FC236}">
                <a16:creationId xmlns:a16="http://schemas.microsoft.com/office/drawing/2014/main" id="{327654A4-26A6-4EB2-92B6-8A5DE5252F05}"/>
              </a:ext>
            </a:extLst>
          </p:cNvPr>
          <p:cNvPicPr>
            <a:picLocks noChangeAspect="1"/>
          </p:cNvPicPr>
          <p:nvPr/>
        </p:nvPicPr>
        <p:blipFill>
          <a:blip r:embed="rId3"/>
          <a:stretch>
            <a:fillRect/>
          </a:stretch>
        </p:blipFill>
        <p:spPr>
          <a:xfrm>
            <a:off x="429314" y="1257771"/>
            <a:ext cx="9922045" cy="5313623"/>
          </a:xfrm>
          <a:prstGeom prst="rect">
            <a:avLst/>
          </a:prstGeom>
        </p:spPr>
      </p:pic>
    </p:spTree>
    <p:extLst>
      <p:ext uri="{BB962C8B-B14F-4D97-AF65-F5344CB8AC3E}">
        <p14:creationId xmlns:p14="http://schemas.microsoft.com/office/powerpoint/2010/main" val="3361156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AE2C84-30A5-4ED9-AB1E-DEB90A7C2F32}"/>
              </a:ext>
            </a:extLst>
          </p:cNvPr>
          <p:cNvPicPr>
            <a:picLocks noChangeAspect="1"/>
          </p:cNvPicPr>
          <p:nvPr/>
        </p:nvPicPr>
        <p:blipFill>
          <a:blip r:embed="rId3"/>
          <a:stretch>
            <a:fillRect/>
          </a:stretch>
        </p:blipFill>
        <p:spPr>
          <a:xfrm>
            <a:off x="127470" y="436894"/>
            <a:ext cx="11028210" cy="5793414"/>
          </a:xfrm>
          <a:prstGeom prst="rect">
            <a:avLst/>
          </a:prstGeom>
        </p:spPr>
      </p:pic>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3200" b="1" dirty="0">
                <a:latin typeface="Calibri" panose="020F0502020204030204" pitchFamily="34" charset="0"/>
                <a:ea typeface="Calibri" panose="020F0502020204030204" pitchFamily="34" charset="0"/>
                <a:cs typeface="B Nazanin" panose="00000400000000000000" pitchFamily="2" charset="-78"/>
              </a:rPr>
              <a:t>یادگیری تقویتی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Slide Number Placeholder 2">
            <a:extLst>
              <a:ext uri="{FF2B5EF4-FFF2-40B4-BE49-F238E27FC236}">
                <a16:creationId xmlns:a16="http://schemas.microsoft.com/office/drawing/2014/main" id="{28B1E8BC-1B10-4C7D-A006-70AB88A2E5F7}"/>
              </a:ext>
            </a:extLst>
          </p:cNvPr>
          <p:cNvSpPr>
            <a:spLocks noGrp="1"/>
          </p:cNvSpPr>
          <p:nvPr>
            <p:ph type="sldNum" sz="quarter" idx="12"/>
          </p:nvPr>
        </p:nvSpPr>
        <p:spPr/>
        <p:txBody>
          <a:bodyPr/>
          <a:lstStyle/>
          <a:p>
            <a:fld id="{350E12D3-67CE-4585-98F9-828CCA31A217}" type="slidenum">
              <a:rPr lang="en-US" smtClean="0"/>
              <a:t>26</a:t>
            </a:fld>
            <a:endParaRPr lang="en-US"/>
          </a:p>
        </p:txBody>
      </p:sp>
    </p:spTree>
    <p:extLst>
      <p:ext uri="{BB962C8B-B14F-4D97-AF65-F5344CB8AC3E}">
        <p14:creationId xmlns:p14="http://schemas.microsoft.com/office/powerpoint/2010/main" val="3663220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0BE9-506E-4569-8249-594615092F40}"/>
              </a:ext>
            </a:extLst>
          </p:cNvPr>
          <p:cNvSpPr>
            <a:spLocks noGrp="1"/>
          </p:cNvSpPr>
          <p:nvPr>
            <p:ph type="title"/>
          </p:nvPr>
        </p:nvSpPr>
        <p:spPr/>
        <p:txBody>
          <a:bodyPr>
            <a:normAutofit/>
          </a:bodyPr>
          <a:lstStyle/>
          <a:p>
            <a:pPr algn="r" rtl="1"/>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شبکه‌های عصبی کانولوشنی (</a:t>
            </a:r>
            <a:r>
              <a:rPr lang="en-US" sz="4800" b="1" dirty="0">
                <a:effectLst/>
                <a:latin typeface="Times New Roman" panose="02020603050405020304" pitchFamily="18" charset="0"/>
                <a:ea typeface="Times New Roman" panose="02020603050405020304" pitchFamily="18" charset="0"/>
                <a:cs typeface="B Nazanin" panose="00000400000000000000" pitchFamily="2" charset="-78"/>
              </a:rPr>
              <a:t>CNNs</a:t>
            </a:r>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p>
        </p:txBody>
      </p:sp>
      <p:sp>
        <p:nvSpPr>
          <p:cNvPr id="3" name="Content Placeholder 2">
            <a:extLst>
              <a:ext uri="{FF2B5EF4-FFF2-40B4-BE49-F238E27FC236}">
                <a16:creationId xmlns:a16="http://schemas.microsoft.com/office/drawing/2014/main" id="{8F102BE1-11F7-4EEF-980A-5FA94071F542}"/>
              </a:ext>
            </a:extLst>
          </p:cNvPr>
          <p:cNvSpPr>
            <a:spLocks noGrp="1"/>
          </p:cNvSpPr>
          <p:nvPr>
            <p:ph idx="1"/>
          </p:nvPr>
        </p:nvSpPr>
        <p:spPr>
          <a:xfrm>
            <a:off x="753035" y="1318104"/>
            <a:ext cx="10402645" cy="4550990"/>
          </a:xfrm>
        </p:spPr>
        <p:txBody>
          <a:bodyPr>
            <a:normAutofit/>
          </a:bodyPr>
          <a:lstStyle/>
          <a:p>
            <a:pPr algn="r" rtl="1">
              <a:lnSpc>
                <a:spcPct val="107000"/>
              </a:lnSpc>
              <a:spcBef>
                <a:spcPts val="0"/>
              </a:spcBef>
              <a:spcAft>
                <a:spcPts val="800"/>
              </a:spcAft>
              <a:buFont typeface="Wingdings" panose="05000000000000000000" pitchFamily="2" charset="2"/>
              <a:buChar char="§"/>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شبکه‌های عصبی کانولوشنی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CNNs</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لایه‌های کانولوشنی به شبکه‌های عصبی اضافه می‌کنند. </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buFont typeface="Wingdings" panose="05000000000000000000" pitchFamily="2" charset="2"/>
              <a:buChar char="§"/>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در ریاضیات، کانولوشن عملیاتی است که یک تابع شکل دیگری را تغییر می‌دهد (یا کانولوش می‌کند)</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buFont typeface="Wingdings" panose="05000000000000000000" pitchFamily="2" charset="2"/>
              <a:buChar char="§"/>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در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CNN</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ها، لایه‌های کانولوشنی برای استخراج ویژگی‌های مهم از داده‌ها با اعمال “فیلترهای” وزنی استفاده می‌شوند.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CNN</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ها عمدتاً با مدل‌های بینایی کامپیوتری و داده‌های تصویری مرتبط هستند، اما موارد استفاده مهم دیگری نیز دارند.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buFont typeface="Wingdings" panose="05000000000000000000" pitchFamily="2" charset="2"/>
              <a:buChar char="§"/>
            </a:pPr>
            <a:endParaRPr lang="en-US" sz="2800" dirty="0"/>
          </a:p>
        </p:txBody>
      </p:sp>
      <p:sp>
        <p:nvSpPr>
          <p:cNvPr id="4" name="Slide Number Placeholder 3">
            <a:extLst>
              <a:ext uri="{FF2B5EF4-FFF2-40B4-BE49-F238E27FC236}">
                <a16:creationId xmlns:a16="http://schemas.microsoft.com/office/drawing/2014/main" id="{1E99C0A6-CBA8-41FD-A0DC-BCEB510A4F3E}"/>
              </a:ext>
            </a:extLst>
          </p:cNvPr>
          <p:cNvSpPr>
            <a:spLocks noGrp="1"/>
          </p:cNvSpPr>
          <p:nvPr>
            <p:ph type="sldNum" sz="quarter" idx="12"/>
          </p:nvPr>
        </p:nvSpPr>
        <p:spPr/>
        <p:txBody>
          <a:bodyPr/>
          <a:lstStyle/>
          <a:p>
            <a:fld id="{350E12D3-67CE-4585-98F9-828CCA31A217}" type="slidenum">
              <a:rPr lang="en-US" smtClean="0"/>
              <a:t>27</a:t>
            </a:fld>
            <a:endParaRPr lang="en-US"/>
          </a:p>
        </p:txBody>
      </p:sp>
      <p:pic>
        <p:nvPicPr>
          <p:cNvPr id="8" name="Picture 7" descr="Deep Neural Network DIagram for What is artificial intelligence (AI) Think content hub learning page">
            <a:extLst>
              <a:ext uri="{FF2B5EF4-FFF2-40B4-BE49-F238E27FC236}">
                <a16:creationId xmlns:a16="http://schemas.microsoft.com/office/drawing/2014/main" id="{903A99E1-D430-4441-A17E-5B0C847807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778" y="3535792"/>
            <a:ext cx="6433072" cy="3216536"/>
          </a:xfrm>
          <a:prstGeom prst="rect">
            <a:avLst/>
          </a:prstGeom>
          <a:noFill/>
          <a:ln>
            <a:noFill/>
          </a:ln>
        </p:spPr>
      </p:pic>
    </p:spTree>
    <p:extLst>
      <p:ext uri="{BB962C8B-B14F-4D97-AF65-F5344CB8AC3E}">
        <p14:creationId xmlns:p14="http://schemas.microsoft.com/office/powerpoint/2010/main" val="312288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llustration of Convolutional Neural Networks">
            <a:extLst>
              <a:ext uri="{FF2B5EF4-FFF2-40B4-BE49-F238E27FC236}">
                <a16:creationId xmlns:a16="http://schemas.microsoft.com/office/drawing/2014/main" id="{C7F3E056-DACB-4243-8D0F-AB026DA13D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3119"/>
            <a:ext cx="5663254" cy="3185580"/>
          </a:xfrm>
          <a:prstGeom prst="rect">
            <a:avLst/>
          </a:prstGeom>
          <a:noFill/>
          <a:ln>
            <a:noFill/>
          </a:ln>
        </p:spPr>
      </p:pic>
      <p:sp>
        <p:nvSpPr>
          <p:cNvPr id="2" name="Title 1">
            <a:extLst>
              <a:ext uri="{FF2B5EF4-FFF2-40B4-BE49-F238E27FC236}">
                <a16:creationId xmlns:a16="http://schemas.microsoft.com/office/drawing/2014/main" id="{0B7D0BE9-506E-4569-8249-594615092F40}"/>
              </a:ext>
            </a:extLst>
          </p:cNvPr>
          <p:cNvSpPr>
            <a:spLocks noGrp="1"/>
          </p:cNvSpPr>
          <p:nvPr>
            <p:ph type="title"/>
          </p:nvPr>
        </p:nvSpPr>
        <p:spPr/>
        <p:txBody>
          <a:bodyPr>
            <a:normAutofit/>
          </a:bodyPr>
          <a:lstStyle/>
          <a:p>
            <a:pPr algn="r" rtl="1"/>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شبکه‌های عصبی کانولوشنی (</a:t>
            </a:r>
            <a:r>
              <a:rPr lang="en-US" sz="4800" b="1" dirty="0">
                <a:effectLst/>
                <a:latin typeface="Times New Roman" panose="02020603050405020304" pitchFamily="18" charset="0"/>
                <a:ea typeface="Times New Roman" panose="02020603050405020304" pitchFamily="18" charset="0"/>
                <a:cs typeface="B Nazanin" panose="00000400000000000000" pitchFamily="2" charset="-78"/>
              </a:rPr>
              <a:t>CNNs</a:t>
            </a:r>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p>
        </p:txBody>
      </p:sp>
      <p:sp>
        <p:nvSpPr>
          <p:cNvPr id="3" name="Content Placeholder 2">
            <a:extLst>
              <a:ext uri="{FF2B5EF4-FFF2-40B4-BE49-F238E27FC236}">
                <a16:creationId xmlns:a16="http://schemas.microsoft.com/office/drawing/2014/main" id="{8F102BE1-11F7-4EEF-980A-5FA94071F542}"/>
              </a:ext>
            </a:extLst>
          </p:cNvPr>
          <p:cNvSpPr>
            <a:spLocks noGrp="1"/>
          </p:cNvSpPr>
          <p:nvPr>
            <p:ph idx="1"/>
          </p:nvPr>
        </p:nvSpPr>
        <p:spPr>
          <a:xfrm>
            <a:off x="1097280" y="1080567"/>
            <a:ext cx="10972800" cy="5247839"/>
          </a:xfrm>
        </p:spPr>
        <p:txBody>
          <a:bodyPr>
            <a:noAutofit/>
          </a:bodyPr>
          <a:lstStyle/>
          <a:p>
            <a:pPr marL="0" marR="0" algn="r" rtl="1">
              <a:lnSpc>
                <a:spcPct val="75000"/>
              </a:lnSpc>
              <a:spcBef>
                <a:spcPts val="0"/>
              </a:spcBef>
              <a:spcAft>
                <a:spcPts val="800"/>
              </a:spcAf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۱. تصویر ورودی (</a:t>
            </a:r>
            <a:r>
              <a:rPr lang="en-US" b="1" dirty="0">
                <a:effectLst/>
                <a:latin typeface="Times New Roman" panose="02020603050405020304" pitchFamily="18" charset="0"/>
                <a:ea typeface="Times New Roman" panose="02020603050405020304" pitchFamily="18" charset="0"/>
                <a:cs typeface="B Nazanin" panose="00000400000000000000" pitchFamily="2" charset="-78"/>
              </a:rPr>
              <a:t>Input Image</a:t>
            </a:r>
            <a:r>
              <a:rPr lang="fa-IR"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75000"/>
              </a:lnSpc>
              <a:spcBef>
                <a:spcPts val="0"/>
              </a:spcBef>
              <a:spcAft>
                <a:spcPts val="800"/>
              </a:spcAf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تصویری که می‌خواهیم پردازش کنیم، اینجا به شکل یک جدول اعداد نمایش داده شده</a:t>
            </a:r>
            <a:endParaRPr lang="en-US"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lnSpc>
                <a:spcPct val="75000"/>
              </a:lnSpc>
              <a:spcBef>
                <a:spcPts val="0"/>
              </a:spcBef>
              <a:spcAft>
                <a:spcPts val="800"/>
              </a:spcAf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 (این اعداد در واقع روشنایی یا شدت پیکسل‌ها هستند).</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75000"/>
              </a:lnSpc>
              <a:spcBef>
                <a:spcPts val="0"/>
              </a:spcBef>
              <a:spcAft>
                <a:spcPts val="0"/>
              </a:spcAft>
            </a:pPr>
            <a:r>
              <a:rPr lang="ar-SA" b="1"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75000"/>
              </a:lnSpc>
              <a:spcBef>
                <a:spcPts val="0"/>
              </a:spcBef>
              <a:spcAft>
                <a:spcPts val="800"/>
              </a:spcAf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۲. فیلتر یا کرنل (</a:t>
            </a:r>
            <a:r>
              <a:rPr lang="en-US" b="1" dirty="0">
                <a:effectLst/>
                <a:latin typeface="Times New Roman" panose="02020603050405020304" pitchFamily="18" charset="0"/>
                <a:ea typeface="Times New Roman" panose="02020603050405020304" pitchFamily="18" charset="0"/>
                <a:cs typeface="B Nazanin" panose="00000400000000000000" pitchFamily="2" charset="-78"/>
              </a:rPr>
              <a:t>Filter / Kernel</a:t>
            </a:r>
            <a:r>
              <a:rPr lang="fa-IR"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75000"/>
              </a:lnSpc>
              <a:spcBef>
                <a:spcPts val="0"/>
              </a:spcBef>
              <a:spcAft>
                <a:spcPts val="800"/>
              </a:spcAf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یک جدول کوچک‌تر (اینجا ۳×۳) که مثل یک ذره‌بین مخصوص روی تصویر حرکت می‌کند.</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75000"/>
              </a:lnSpc>
              <a:spcBef>
                <a:spcPts val="0"/>
              </a:spcBef>
              <a:spcAft>
                <a:spcPts val="800"/>
              </a:spcAf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این فیلتر به دنبال الگوهای خاصی در تصویر می‌گردد؛ مثلا خط‌ها، لبه‌ها یا شکل‌ها.</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75000"/>
              </a:lnSpc>
              <a:spcBef>
                <a:spcPts val="0"/>
              </a:spcBef>
              <a:spcAft>
                <a:spcPts val="800"/>
              </a:spcAf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۳. نحوه‌ی محاسبه</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75000"/>
              </a:lnSpc>
              <a:spcBef>
                <a:spcPts val="0"/>
              </a:spcBef>
              <a:spcAft>
                <a:spcPts val="800"/>
              </a:spcAf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فیلتر را روی یک بخش کوچک از تصویر ورودی می‌گذاریم.</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75000"/>
              </a:lnSpc>
              <a:spcBef>
                <a:spcPts val="0"/>
              </a:spcBef>
              <a:spcAft>
                <a:spcPts val="800"/>
              </a:spcAf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سپس:</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635508" lvl="1" indent="-342900" algn="r" rtl="1">
              <a:lnSpc>
                <a:spcPct val="75000"/>
              </a:lnSpc>
              <a:spcBef>
                <a:spcPts val="0"/>
              </a:spcBef>
              <a:spcAft>
                <a:spcPts val="800"/>
              </a:spcAft>
              <a:buSzPts val="1000"/>
              <a:buFont typeface="Symbol" panose="05050102010706020507" pitchFamily="18" charset="2"/>
              <a:buChar char=""/>
              <a:tabLst>
                <a:tab pos="457200" algn="l"/>
              </a:tabLs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هر عدد از فیلتر را ضربدر عدد متناظر آن در تصویر می‌کنیم.</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همه این حاصل‌ضرب‌ها را با هم جمع می‌کنیم.</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این ۱۶ اولین عدد در آرایه خروجی است.</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75000"/>
              </a:lnSpc>
              <a:spcBef>
                <a:spcPts val="0"/>
              </a:spcBef>
              <a:spcAft>
                <a:spcPts val="0"/>
              </a:spcAft>
            </a:pPr>
            <a:r>
              <a:rPr lang="ar-SA" b="1"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75000"/>
              </a:lnSpc>
              <a:spcBef>
                <a:spcPts val="0"/>
              </a:spcBef>
              <a:spcAft>
                <a:spcPts val="0"/>
              </a:spcAft>
              <a:buSzPts val="1000"/>
              <a:buFont typeface="Symbol" panose="05050102010706020507" pitchFamily="18" charset="2"/>
              <a:buChar char=""/>
              <a:tabLst>
                <a:tab pos="457200" algn="l"/>
              </a:tabLs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۴. حرکت فیلتر</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635508" lvl="1" indent="-342900" algn="r" rtl="1">
              <a:lnSpc>
                <a:spcPct val="75000"/>
              </a:lnSpc>
              <a:spcBef>
                <a:spcPts val="0"/>
              </a:spcBef>
              <a:spcAft>
                <a:spcPts val="0"/>
              </a:spcAft>
              <a:buSzPts val="1000"/>
              <a:buFont typeface="Symbol" panose="05050102010706020507" pitchFamily="18" charset="2"/>
              <a:buChar char=""/>
              <a:tabLst>
                <a:tab pos="457200" algn="l"/>
              </a:tabLs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فیلتر کمی به سمت راست یا پایین حرکت می‌کند و همین کار را دوباره تکرار می‌کند تا کل جدول خروجی ساخته شود.</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75000"/>
              </a:lnSpc>
              <a:spcBef>
                <a:spcPts val="0"/>
              </a:spcBef>
              <a:spcAft>
                <a:spcPts val="0"/>
              </a:spcAft>
              <a:buSzPts val="1000"/>
              <a:buFont typeface="Symbol" panose="05050102010706020507" pitchFamily="18" charset="2"/>
              <a:buChar char=""/>
              <a:tabLst>
                <a:tab pos="457200" algn="l"/>
              </a:tabLst>
            </a:pPr>
            <a:r>
              <a:rPr lang="fa-IR" b="1" dirty="0">
                <a:effectLst/>
                <a:latin typeface="Times New Roman" panose="02020603050405020304" pitchFamily="18" charset="0"/>
                <a:ea typeface="Times New Roman" panose="02020603050405020304" pitchFamily="18" charset="0"/>
                <a:cs typeface="B Nazanin" panose="00000400000000000000" pitchFamily="2" charset="-78"/>
              </a:rPr>
              <a:t>۵. نتیجه</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635508" lvl="1" indent="-342900" algn="r" rtl="1">
              <a:lnSpc>
                <a:spcPct val="75000"/>
              </a:lnSpc>
              <a:spcBef>
                <a:spcPts val="0"/>
              </a:spcBef>
              <a:spcAft>
                <a:spcPts val="0"/>
              </a:spcAft>
              <a:buSzPts val="1000"/>
              <a:buFont typeface="Symbol" panose="05050102010706020507" pitchFamily="18" charset="2"/>
              <a:buChar char=""/>
              <a:tabLst>
                <a:tab pos="457200" algn="l"/>
              </a:tabLs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آرایه خروجی در واقع یک نقشه‌ی ویژگی (</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Feature Map</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p>
            <a:pPr marL="635508" lvl="1" indent="-342900" algn="r" rtl="1">
              <a:lnSpc>
                <a:spcPct val="75000"/>
              </a:lnSpc>
              <a:spcBef>
                <a:spcPts val="0"/>
              </a:spcBef>
              <a:spcAft>
                <a:spcPts val="800"/>
              </a:spcAft>
              <a:buSzPts val="1000"/>
              <a:buFont typeface="Symbol" panose="05050102010706020507" pitchFamily="18" charset="2"/>
              <a:buChar char=""/>
              <a:tabLst>
                <a:tab pos="457200" algn="l"/>
              </a:tabLs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این نقشه به </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CNN</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 کمک می‌کند تا بخش‌های مهم تصویر را تشخیص دهد.</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E99C0A6-CBA8-41FD-A0DC-BCEB510A4F3E}"/>
              </a:ext>
            </a:extLst>
          </p:cNvPr>
          <p:cNvSpPr>
            <a:spLocks noGrp="1"/>
          </p:cNvSpPr>
          <p:nvPr>
            <p:ph type="sldNum" sz="quarter" idx="12"/>
          </p:nvPr>
        </p:nvSpPr>
        <p:spPr/>
        <p:txBody>
          <a:bodyPr/>
          <a:lstStyle/>
          <a:p>
            <a:fld id="{350E12D3-67CE-4585-98F9-828CCA31A217}" type="slidenum">
              <a:rPr lang="en-US" smtClean="0"/>
              <a:t>28</a:t>
            </a:fld>
            <a:endParaRPr lang="en-US"/>
          </a:p>
        </p:txBody>
      </p:sp>
    </p:spTree>
    <p:extLst>
      <p:ext uri="{BB962C8B-B14F-4D97-AF65-F5344CB8AC3E}">
        <p14:creationId xmlns:p14="http://schemas.microsoft.com/office/powerpoint/2010/main" val="542946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0BE9-506E-4569-8249-594615092F40}"/>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شبکه‌های عصبی بازگشتی (</a:t>
            </a:r>
            <a:r>
              <a:rPr lang="en-US" sz="4800" b="1" dirty="0">
                <a:effectLst/>
                <a:latin typeface="Times New Roman" panose="02020603050405020304" pitchFamily="18" charset="0"/>
                <a:ea typeface="Times New Roman" panose="02020603050405020304" pitchFamily="18" charset="0"/>
                <a:cs typeface="B Nazanin" panose="00000400000000000000" pitchFamily="2" charset="-78"/>
              </a:rPr>
              <a:t>RNNs</a:t>
            </a:r>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4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F102BE1-11F7-4EEF-980A-5FA94071F542}"/>
              </a:ext>
            </a:extLst>
          </p:cNvPr>
          <p:cNvSpPr>
            <a:spLocks noGrp="1"/>
          </p:cNvSpPr>
          <p:nvPr>
            <p:ph idx="1"/>
          </p:nvPr>
        </p:nvSpPr>
        <p:spPr>
          <a:xfrm>
            <a:off x="537882" y="1211946"/>
            <a:ext cx="11532198" cy="5247839"/>
          </a:xfrm>
        </p:spPr>
        <p:txBody>
          <a:bodyPr>
            <a:noAutofit/>
          </a:bodyPr>
          <a:lstStyle/>
          <a:p>
            <a:pPr algn="r" rtl="1">
              <a:buFont typeface="Wingdings" panose="05000000000000000000" pitchFamily="2" charset="2"/>
              <a:buChar char="§"/>
            </a:pPr>
            <a:r>
              <a:rPr lang="fa-IR" sz="2800" dirty="0">
                <a:cs typeface="B Nazanin" panose="00000400000000000000" pitchFamily="2" charset="-78"/>
              </a:rPr>
              <a:t>بکه‌های عصبی بازگشتی (RNN) برای کار با </a:t>
            </a:r>
            <a:r>
              <a:rPr lang="fa-IR" sz="2800" b="1" dirty="0">
                <a:cs typeface="B Nazanin" panose="00000400000000000000" pitchFamily="2" charset="-78"/>
              </a:rPr>
              <a:t>داده‌های دنباله‌دار</a:t>
            </a:r>
            <a:r>
              <a:rPr lang="fa-IR" sz="2800" dirty="0">
                <a:cs typeface="B Nazanin" panose="00000400000000000000" pitchFamily="2" charset="-78"/>
              </a:rPr>
              <a:t> ساخته شده‌اند، مثل متن، صدا یا داده‌های زمانی.</a:t>
            </a:r>
          </a:p>
          <a:p>
            <a:pPr algn="r" rtl="1">
              <a:buFont typeface="Wingdings" panose="05000000000000000000" pitchFamily="2" charset="2"/>
              <a:buChar char="§"/>
            </a:pPr>
            <a:r>
              <a:rPr lang="fa-IR" sz="2800" dirty="0">
                <a:cs typeface="B Nazanin" panose="00000400000000000000" pitchFamily="2" charset="-78"/>
              </a:rPr>
              <a:t>تفاوت اصلی آن‌ها با شبکه‌های عصبی پیش‌خور (Feedforward) اینه که در RNN، </a:t>
            </a:r>
            <a:r>
              <a:rPr lang="fa-IR" sz="2800" b="1" dirty="0">
                <a:cs typeface="B Nazanin" panose="00000400000000000000" pitchFamily="2" charset="-78"/>
              </a:rPr>
              <a:t>خروجی هر مرحله دوباره به خودش برمی‌گرده</a:t>
            </a:r>
            <a:r>
              <a:rPr lang="fa-IR" sz="2800" dirty="0">
                <a:cs typeface="B Nazanin" panose="00000400000000000000" pitchFamily="2" charset="-78"/>
              </a:rPr>
              <a:t> تا در مرحله بعدی استفاده بشه.</a:t>
            </a:r>
          </a:p>
          <a:p>
            <a:pPr algn="r" rtl="1">
              <a:buFont typeface="Wingdings" panose="05000000000000000000" pitchFamily="2" charset="2"/>
              <a:buChar char="§"/>
            </a:pPr>
            <a:r>
              <a:rPr lang="fa-IR" sz="2800" dirty="0">
                <a:cs typeface="B Nazanin" panose="00000400000000000000" pitchFamily="2" charset="-78"/>
              </a:rPr>
              <a:t>به این ترتیب، RNN یک </a:t>
            </a:r>
            <a:r>
              <a:rPr lang="fa-IR" sz="2800" b="1" dirty="0">
                <a:cs typeface="B Nazanin" panose="00000400000000000000" pitchFamily="2" charset="-78"/>
              </a:rPr>
              <a:t>حافظه داخلی</a:t>
            </a:r>
            <a:r>
              <a:rPr lang="fa-IR" sz="2800" dirty="0">
                <a:cs typeface="B Nazanin" panose="00000400000000000000" pitchFamily="2" charset="-78"/>
              </a:rPr>
              <a:t> به نام </a:t>
            </a:r>
            <a:r>
              <a:rPr lang="fa-IR" sz="2800" i="1" dirty="0">
                <a:cs typeface="B Nazanin" panose="00000400000000000000" pitchFamily="2" charset="-78"/>
              </a:rPr>
              <a:t>حالت پنهان</a:t>
            </a:r>
            <a:r>
              <a:rPr lang="fa-IR" sz="2800" dirty="0">
                <a:cs typeface="B Nazanin" panose="00000400000000000000" pitchFamily="2" charset="-78"/>
              </a:rPr>
              <a:t> (Hidden State) داره که اطلاعات مرحله‌های قبلی رو نگه می‌داره و کمک می‌کنه ترتیب و زمینه رو بفهمه.</a:t>
            </a:r>
          </a:p>
          <a:p>
            <a:pPr algn="r" rtl="1">
              <a:buFont typeface="Wingdings" panose="05000000000000000000" pitchFamily="2" charset="2"/>
              <a:buChar char="§"/>
            </a:pPr>
            <a:r>
              <a:rPr lang="fa-IR" sz="2800" b="1" dirty="0">
                <a:cs typeface="B Nazanin" panose="00000400000000000000" pitchFamily="2" charset="-78"/>
              </a:rPr>
              <a:t>مثال ساده:</a:t>
            </a:r>
            <a:endParaRPr lang="fa-IR" sz="2800" dirty="0">
              <a:cs typeface="B Nazanin" panose="00000400000000000000" pitchFamily="2" charset="-78"/>
            </a:endParaRPr>
          </a:p>
          <a:p>
            <a:pPr algn="r" rtl="1">
              <a:buFont typeface="Wingdings" panose="05000000000000000000" pitchFamily="2" charset="2"/>
              <a:buChar char="§"/>
            </a:pPr>
            <a:r>
              <a:rPr lang="fa-IR" sz="2800" dirty="0">
                <a:cs typeface="B Nazanin" panose="00000400000000000000" pitchFamily="2" charset="-78"/>
              </a:rPr>
              <a:t>وقتی داری یه جمله رو کلمه به کلمه می‌خونی، یادت می‌مونه کلمه قبل چی بوده تا معنی جمله رو درست بفهمی </a:t>
            </a:r>
            <a:r>
              <a:rPr lang="en-US" sz="2800" dirty="0">
                <a:cs typeface="B Nazanin" panose="00000400000000000000" pitchFamily="2" charset="-78"/>
              </a:rPr>
              <a:t> </a:t>
            </a:r>
            <a:r>
              <a:rPr lang="fa-IR" sz="2800" dirty="0">
                <a:cs typeface="B Nazanin" panose="00000400000000000000" pitchFamily="2" charset="-78"/>
              </a:rPr>
              <a:t> این همون کاریه که RNN انجام میده.</a:t>
            </a:r>
          </a:p>
        </p:txBody>
      </p:sp>
      <p:sp>
        <p:nvSpPr>
          <p:cNvPr id="4" name="Slide Number Placeholder 3">
            <a:extLst>
              <a:ext uri="{FF2B5EF4-FFF2-40B4-BE49-F238E27FC236}">
                <a16:creationId xmlns:a16="http://schemas.microsoft.com/office/drawing/2014/main" id="{1E99C0A6-CBA8-41FD-A0DC-BCEB510A4F3E}"/>
              </a:ext>
            </a:extLst>
          </p:cNvPr>
          <p:cNvSpPr>
            <a:spLocks noGrp="1"/>
          </p:cNvSpPr>
          <p:nvPr>
            <p:ph type="sldNum" sz="quarter" idx="12"/>
          </p:nvPr>
        </p:nvSpPr>
        <p:spPr/>
        <p:txBody>
          <a:bodyPr/>
          <a:lstStyle/>
          <a:p>
            <a:fld id="{350E12D3-67CE-4585-98F9-828CCA31A217}" type="slidenum">
              <a:rPr lang="en-US" smtClean="0"/>
              <a:t>29</a:t>
            </a:fld>
            <a:endParaRPr lang="en-US"/>
          </a:p>
        </p:txBody>
      </p:sp>
    </p:spTree>
    <p:extLst>
      <p:ext uri="{BB962C8B-B14F-4D97-AF65-F5344CB8AC3E}">
        <p14:creationId xmlns:p14="http://schemas.microsoft.com/office/powerpoint/2010/main" val="3283468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276E-1C63-490A-9423-FF9803C2936D}"/>
              </a:ext>
            </a:extLst>
          </p:cNvPr>
          <p:cNvSpPr>
            <a:spLocks noGrp="1"/>
          </p:cNvSpPr>
          <p:nvPr>
            <p:ph type="title"/>
          </p:nvPr>
        </p:nvSpPr>
        <p:spPr/>
        <p:txBody>
          <a:bodyPr/>
          <a:lstStyle/>
          <a:p>
            <a:pPr algn="r" rtl="1"/>
            <a:r>
              <a:rPr lang="fa-IR" b="1" dirty="0">
                <a:cs typeface="B Nazanin" panose="00000400000000000000" pitchFamily="2" charset="-78"/>
              </a:rPr>
              <a:t>تعریف  </a:t>
            </a:r>
            <a:r>
              <a:rPr lang="en-US" b="1" dirty="0">
                <a:cs typeface="B Nazanin" panose="00000400000000000000" pitchFamily="2" charset="-78"/>
              </a:rPr>
              <a:t>AI</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25594190-3438-441D-A457-AE3BADF45AEF}"/>
              </a:ext>
            </a:extLst>
          </p:cNvPr>
          <p:cNvSpPr>
            <a:spLocks noGrp="1"/>
          </p:cNvSpPr>
          <p:nvPr>
            <p:ph idx="1"/>
          </p:nvPr>
        </p:nvSpPr>
        <p:spPr/>
        <p:txBody>
          <a:bodyPr>
            <a:normAutofit/>
          </a:bodyPr>
          <a:lstStyle/>
          <a:p>
            <a:pPr algn="r" rtl="1"/>
            <a:r>
              <a:rPr lang="fa-IR" sz="4000" dirty="0">
                <a:cs typeface="B Nazanin" panose="00000400000000000000" pitchFamily="2" charset="-78"/>
              </a:rPr>
              <a:t> هوش مصنوعی = «یاد دادن به ماشین‌ها برای فکر کردن و یاد گرفتن.»</a:t>
            </a:r>
          </a:p>
          <a:p>
            <a:pPr algn="r" rtl="1"/>
            <a:r>
              <a:rPr lang="fa-IR" sz="4000" dirty="0">
                <a:cs typeface="B Nazanin" panose="00000400000000000000" pitchFamily="2" charset="-78"/>
              </a:rPr>
              <a:t>مثال: نتفلیکس بر اساس فیلم‌هایی که دیده‌اید، برنامه‌های جدید پیشنهاد می‌کند.</a:t>
            </a:r>
          </a:p>
          <a:p>
            <a:pPr algn="r" rtl="1"/>
            <a:r>
              <a:rPr lang="fa-IR" sz="4000" dirty="0">
                <a:cs typeface="B Nazanin" panose="00000400000000000000" pitchFamily="2" charset="-78"/>
              </a:rPr>
              <a:t>تأکید کنید: هوش مصنوعی جادو نیست—ریاضی، منطق و داده است.</a:t>
            </a:r>
          </a:p>
        </p:txBody>
      </p:sp>
      <p:sp>
        <p:nvSpPr>
          <p:cNvPr id="4" name="Slide Number Placeholder 3">
            <a:extLst>
              <a:ext uri="{FF2B5EF4-FFF2-40B4-BE49-F238E27FC236}">
                <a16:creationId xmlns:a16="http://schemas.microsoft.com/office/drawing/2014/main" id="{5BE08B0F-85D0-404F-8CF1-C15A23F00154}"/>
              </a:ext>
            </a:extLst>
          </p:cNvPr>
          <p:cNvSpPr>
            <a:spLocks noGrp="1"/>
          </p:cNvSpPr>
          <p:nvPr>
            <p:ph type="sldNum" sz="quarter" idx="12"/>
          </p:nvPr>
        </p:nvSpPr>
        <p:spPr/>
        <p:txBody>
          <a:bodyPr/>
          <a:lstStyle/>
          <a:p>
            <a:fld id="{350E12D3-67CE-4585-98F9-828CCA31A217}" type="slidenum">
              <a:rPr lang="en-US" smtClean="0"/>
              <a:t>3</a:t>
            </a:fld>
            <a:endParaRPr lang="en-US"/>
          </a:p>
        </p:txBody>
      </p:sp>
    </p:spTree>
    <p:extLst>
      <p:ext uri="{BB962C8B-B14F-4D97-AF65-F5344CB8AC3E}">
        <p14:creationId xmlns:p14="http://schemas.microsoft.com/office/powerpoint/2010/main" val="3738430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ree diagrams quickly explaining what Recurrent Neural Networks are">
            <a:extLst>
              <a:ext uri="{FF2B5EF4-FFF2-40B4-BE49-F238E27FC236}">
                <a16:creationId xmlns:a16="http://schemas.microsoft.com/office/drawing/2014/main" id="{F08550C7-FEFF-4336-BD75-4EF6963BCD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171372"/>
            <a:ext cx="8234856" cy="4632107"/>
          </a:xfrm>
          <a:prstGeom prst="rect">
            <a:avLst/>
          </a:prstGeom>
          <a:noFill/>
          <a:ln>
            <a:noFill/>
          </a:ln>
        </p:spPr>
      </p:pic>
      <p:sp>
        <p:nvSpPr>
          <p:cNvPr id="2" name="Title 1">
            <a:extLst>
              <a:ext uri="{FF2B5EF4-FFF2-40B4-BE49-F238E27FC236}">
                <a16:creationId xmlns:a16="http://schemas.microsoft.com/office/drawing/2014/main" id="{0B7D0BE9-506E-4569-8249-594615092F40}"/>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شبکه‌های عصبی بازگشتی (</a:t>
            </a:r>
            <a:r>
              <a:rPr lang="en-US" sz="4800" b="1" dirty="0">
                <a:effectLst/>
                <a:latin typeface="Times New Roman" panose="02020603050405020304" pitchFamily="18" charset="0"/>
                <a:ea typeface="Times New Roman" panose="02020603050405020304" pitchFamily="18" charset="0"/>
                <a:cs typeface="B Nazanin" panose="00000400000000000000" pitchFamily="2" charset="-78"/>
              </a:rPr>
              <a:t>RNNs</a:t>
            </a:r>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4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F102BE1-11F7-4EEF-980A-5FA94071F542}"/>
              </a:ext>
            </a:extLst>
          </p:cNvPr>
          <p:cNvSpPr>
            <a:spLocks noGrp="1"/>
          </p:cNvSpPr>
          <p:nvPr>
            <p:ph idx="1"/>
          </p:nvPr>
        </p:nvSpPr>
        <p:spPr>
          <a:xfrm>
            <a:off x="537882" y="1211946"/>
            <a:ext cx="11532198" cy="5247839"/>
          </a:xfrm>
        </p:spPr>
        <p:txBody>
          <a:bodyPr>
            <a:noAutofit/>
          </a:bodyPr>
          <a:lstStyle/>
          <a:p>
            <a:pPr algn="r" rtl="1"/>
            <a:r>
              <a:rPr lang="fa-IR" sz="2400" dirty="0">
                <a:cs typeface="B Nazanin" panose="00000400000000000000" pitchFamily="2" charset="-78"/>
              </a:rPr>
              <a:t>در تصویر:</a:t>
            </a:r>
          </a:p>
          <a:p>
            <a:pPr algn="r" rtl="1">
              <a:buFont typeface="Arial" panose="020B0604020202020204" pitchFamily="34" charset="0"/>
              <a:buChar char="•"/>
            </a:pPr>
            <a:r>
              <a:rPr lang="fa-IR" sz="2400" dirty="0">
                <a:cs typeface="B Nazanin" panose="00000400000000000000" pitchFamily="2" charset="-78"/>
              </a:rPr>
              <a:t>سمت چپ بالا: شکل بسته RNN (هر گره به خودش وصل میشه).</a:t>
            </a:r>
          </a:p>
          <a:p>
            <a:pPr algn="r" rtl="1">
              <a:buFont typeface="Arial" panose="020B0604020202020204" pitchFamily="34" charset="0"/>
              <a:buChar char="•"/>
            </a:pPr>
            <a:r>
              <a:rPr lang="fa-IR" sz="2400" dirty="0">
                <a:cs typeface="B Nazanin" panose="00000400000000000000" pitchFamily="2" charset="-78"/>
              </a:rPr>
              <a:t>سمت راست: وقتی این حلقه باز (Unroll) میشه، می‌بینیم که RNN ورودی‌های </a:t>
            </a:r>
            <a:r>
              <a:rPr lang="en-US" sz="2400" dirty="0">
                <a:cs typeface="B Nazanin" panose="00000400000000000000" pitchFamily="2" charset="-78"/>
              </a:rPr>
              <a:t>X1,X2,X3 </a:t>
            </a:r>
            <a:r>
              <a:rPr lang="fa-IR" sz="2400" dirty="0">
                <a:cs typeface="B Nazanin" panose="00000400000000000000" pitchFamily="2" charset="-78"/>
              </a:rPr>
              <a:t>رو به ترتیب زمان پردازش می‌کنه و هر مرحله از حافظه مرحله قبل هم استفاده می‌کنه.</a:t>
            </a:r>
          </a:p>
        </p:txBody>
      </p:sp>
      <p:sp>
        <p:nvSpPr>
          <p:cNvPr id="4" name="Slide Number Placeholder 3">
            <a:extLst>
              <a:ext uri="{FF2B5EF4-FFF2-40B4-BE49-F238E27FC236}">
                <a16:creationId xmlns:a16="http://schemas.microsoft.com/office/drawing/2014/main" id="{1E99C0A6-CBA8-41FD-A0DC-BCEB510A4F3E}"/>
              </a:ext>
            </a:extLst>
          </p:cNvPr>
          <p:cNvSpPr>
            <a:spLocks noGrp="1"/>
          </p:cNvSpPr>
          <p:nvPr>
            <p:ph type="sldNum" sz="quarter" idx="12"/>
          </p:nvPr>
        </p:nvSpPr>
        <p:spPr/>
        <p:txBody>
          <a:bodyPr/>
          <a:lstStyle/>
          <a:p>
            <a:fld id="{350E12D3-67CE-4585-98F9-828CCA31A217}" type="slidenum">
              <a:rPr lang="en-US" smtClean="0"/>
              <a:t>30</a:t>
            </a:fld>
            <a:endParaRPr lang="en-US"/>
          </a:p>
        </p:txBody>
      </p:sp>
    </p:spTree>
    <p:extLst>
      <p:ext uri="{BB962C8B-B14F-4D97-AF65-F5344CB8AC3E}">
        <p14:creationId xmlns:p14="http://schemas.microsoft.com/office/powerpoint/2010/main" val="3414930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0BE9-506E-4569-8249-594615092F40}"/>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4800" b="1" dirty="0">
                <a:effectLst/>
                <a:latin typeface="Times New Roman" panose="02020603050405020304" pitchFamily="18" charset="0"/>
                <a:ea typeface="Times New Roman" panose="02020603050405020304" pitchFamily="18" charset="0"/>
                <a:cs typeface="B Nazanin" panose="00000400000000000000" pitchFamily="2" charset="-78"/>
              </a:rPr>
              <a:t>مدل‌های ترانسفورمر</a:t>
            </a:r>
            <a:endParaRPr lang="en-US" sz="4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F102BE1-11F7-4EEF-980A-5FA94071F542}"/>
              </a:ext>
            </a:extLst>
          </p:cNvPr>
          <p:cNvSpPr>
            <a:spLocks noGrp="1"/>
          </p:cNvSpPr>
          <p:nvPr>
            <p:ph idx="1"/>
          </p:nvPr>
        </p:nvSpPr>
        <p:spPr>
          <a:xfrm>
            <a:off x="515007" y="1443173"/>
            <a:ext cx="11465735" cy="5183599"/>
          </a:xfrm>
        </p:spPr>
        <p:txBody>
          <a:bodyPr>
            <a:noAutofit/>
          </a:bodyPr>
          <a:lstStyle/>
          <a:p>
            <a:pPr algn="r" rtl="1">
              <a:buFont typeface="Wingdings" panose="05000000000000000000" pitchFamily="2" charset="2"/>
              <a:buChar char="§"/>
            </a:pPr>
            <a:r>
              <a:rPr lang="fa-IR" sz="2800" b="1" dirty="0">
                <a:cs typeface="B Nazanin" panose="00000400000000000000" pitchFamily="2" charset="-78"/>
              </a:rPr>
              <a:t>ترانسفورمرها (Transformers)</a:t>
            </a:r>
            <a:r>
              <a:rPr lang="fa-IR" sz="2800" dirty="0">
                <a:cs typeface="B Nazanin" panose="00000400000000000000" pitchFamily="2" charset="-78"/>
              </a:rPr>
              <a:t> که اولین بار سال ۲۰۱۷ معرفی شدند، انقلاب بزرگی در دنیای هوش مصنوعی و مدل‌های زبانی ایجاد کردند.</a:t>
            </a:r>
          </a:p>
          <a:p>
            <a:pPr algn="r" rtl="1">
              <a:buFont typeface="Wingdings" panose="05000000000000000000" pitchFamily="2" charset="2"/>
              <a:buChar char="§"/>
            </a:pPr>
            <a:r>
              <a:rPr lang="fa-IR" sz="2800" dirty="0">
                <a:cs typeface="B Nazanin" panose="00000400000000000000" pitchFamily="2" charset="-78"/>
              </a:rPr>
              <a:t>آن‌ها مثل RNNها برای کار با </a:t>
            </a:r>
            <a:r>
              <a:rPr lang="fa-IR" sz="2800" b="1" dirty="0">
                <a:cs typeface="B Nazanin" panose="00000400000000000000" pitchFamily="2" charset="-78"/>
              </a:rPr>
              <a:t>داده‌های دنباله‌ای</a:t>
            </a:r>
            <a:r>
              <a:rPr lang="fa-IR" sz="2800" dirty="0">
                <a:cs typeface="B Nazanin" panose="00000400000000000000" pitchFamily="2" charset="-78"/>
              </a:rPr>
              <a:t> مثل متن ساخته شدند، اما با یک نوآوری مهم به نام </a:t>
            </a:r>
            <a:r>
              <a:rPr lang="fa-IR" sz="2800" b="1" dirty="0">
                <a:cs typeface="B Nazanin" panose="00000400000000000000" pitchFamily="2" charset="-78"/>
              </a:rPr>
              <a:t>مکانیزم توجه (Attention)</a:t>
            </a:r>
            <a:r>
              <a:rPr lang="fa-IR" sz="2800" dirty="0">
                <a:cs typeface="B Nazanin" panose="00000400000000000000" pitchFamily="2" charset="-78"/>
              </a:rPr>
              <a:t>.</a:t>
            </a:r>
          </a:p>
          <a:p>
            <a:pPr algn="r" rtl="1">
              <a:buFont typeface="Wingdings" panose="05000000000000000000" pitchFamily="2" charset="2"/>
              <a:buChar char="§"/>
            </a:pPr>
            <a:r>
              <a:rPr lang="fa-IR" sz="2800" dirty="0">
                <a:cs typeface="B Nazanin" panose="00000400000000000000" pitchFamily="2" charset="-78"/>
              </a:rPr>
              <a:t>این مکانیزم کاری می‌کند که مدل بتواند </a:t>
            </a:r>
            <a:r>
              <a:rPr lang="fa-IR" sz="2800" b="1" dirty="0">
                <a:cs typeface="B Nazanin" panose="00000400000000000000" pitchFamily="2" charset="-78"/>
              </a:rPr>
              <a:t>در هر لحظه به بخش‌های مهم‌تر داده نگاه کند</a:t>
            </a:r>
            <a:r>
              <a:rPr lang="fa-IR" sz="2800" dirty="0">
                <a:cs typeface="B Nazanin" panose="00000400000000000000" pitchFamily="2" charset="-78"/>
              </a:rPr>
              <a:t>، بدون اینکه مجبور باشد مرحله‌به‌مرحله مثل RNN همه را به ترتیب پردازش کند.</a:t>
            </a:r>
          </a:p>
          <a:p>
            <a:pPr algn="r" rtl="1">
              <a:buFont typeface="Wingdings" panose="05000000000000000000" pitchFamily="2" charset="2"/>
              <a:buChar char="§"/>
            </a:pPr>
            <a:r>
              <a:rPr lang="fa-IR" sz="2800" dirty="0">
                <a:cs typeface="B Nazanin" panose="00000400000000000000" pitchFamily="2" charset="-78"/>
              </a:rPr>
              <a:t>نتیجه؟ یادگیری سریع‌تر، توانایی فهم ارتباطات دور در داده، و قدرت کارآمد روی انواع مختلف داده‌ها (نه فقط متن).</a:t>
            </a:r>
            <a:endParaRPr lang="en-US" sz="2800" dirty="0">
              <a:cs typeface="B Nazanin" panose="00000400000000000000" pitchFamily="2" charset="-78"/>
            </a:endParaRPr>
          </a:p>
          <a:p>
            <a:pPr algn="r" rtl="1">
              <a:buFont typeface="Wingdings" panose="05000000000000000000" pitchFamily="2" charset="2"/>
              <a:buChar char="§"/>
            </a:pPr>
            <a:r>
              <a:rPr lang="fa-IR" sz="2800" dirty="0">
                <a:cs typeface="B Nazanin" panose="00000400000000000000" pitchFamily="2" charset="-78"/>
              </a:rPr>
              <a:t>مثال: مثل خواندن یک کتاب و سریع‌رفتن سراغ بخش‌های مهم، به‌جای خواندن خط‌به‌خط.</a:t>
            </a:r>
          </a:p>
        </p:txBody>
      </p:sp>
      <p:sp>
        <p:nvSpPr>
          <p:cNvPr id="4" name="Slide Number Placeholder 3">
            <a:extLst>
              <a:ext uri="{FF2B5EF4-FFF2-40B4-BE49-F238E27FC236}">
                <a16:creationId xmlns:a16="http://schemas.microsoft.com/office/drawing/2014/main" id="{1E99C0A6-CBA8-41FD-A0DC-BCEB510A4F3E}"/>
              </a:ext>
            </a:extLst>
          </p:cNvPr>
          <p:cNvSpPr>
            <a:spLocks noGrp="1"/>
          </p:cNvSpPr>
          <p:nvPr>
            <p:ph type="sldNum" sz="quarter" idx="12"/>
          </p:nvPr>
        </p:nvSpPr>
        <p:spPr/>
        <p:txBody>
          <a:bodyPr/>
          <a:lstStyle/>
          <a:p>
            <a:fld id="{350E12D3-67CE-4585-98F9-828CCA31A217}" type="slidenum">
              <a:rPr lang="en-US" smtClean="0"/>
              <a:t>31</a:t>
            </a:fld>
            <a:endParaRPr lang="en-US"/>
          </a:p>
        </p:txBody>
      </p:sp>
    </p:spTree>
    <p:extLst>
      <p:ext uri="{BB962C8B-B14F-4D97-AF65-F5344CB8AC3E}">
        <p14:creationId xmlns:p14="http://schemas.microsoft.com/office/powerpoint/2010/main" val="3552328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2800" b="1" dirty="0">
                <a:effectLst/>
                <a:latin typeface="Calibri" panose="020F0502020204030204" pitchFamily="34" charset="0"/>
                <a:ea typeface="Times New Roman" panose="02020603050405020304" pitchFamily="18" charset="0"/>
                <a:cs typeface="B Nazanin" panose="00000400000000000000" pitchFamily="2" charset="-78"/>
              </a:rPr>
              <a:t>چرخه حیات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ML (</a:t>
            </a:r>
            <a:r>
              <a:rPr lang="en-US" sz="2800" b="1" dirty="0" err="1">
                <a:effectLst/>
                <a:latin typeface="Times New Roman" panose="02020603050405020304" pitchFamily="18" charset="0"/>
                <a:ea typeface="Times New Roman" panose="02020603050405020304" pitchFamily="18" charset="0"/>
                <a:cs typeface="B Nazanin" panose="00000400000000000000" pitchFamily="2" charset="-78"/>
              </a:rPr>
              <a:t>MLOps</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graphicFrame>
        <p:nvGraphicFramePr>
          <p:cNvPr id="5" name="Content Placeholder 4">
            <a:extLst>
              <a:ext uri="{FF2B5EF4-FFF2-40B4-BE49-F238E27FC236}">
                <a16:creationId xmlns:a16="http://schemas.microsoft.com/office/drawing/2014/main" id="{830B32E9-51FE-45B8-B033-0E4838A800A4}"/>
              </a:ext>
            </a:extLst>
          </p:cNvPr>
          <p:cNvGraphicFramePr>
            <a:graphicFrameLocks noGrp="1"/>
          </p:cNvGraphicFramePr>
          <p:nvPr>
            <p:ph idx="1"/>
            <p:extLst>
              <p:ext uri="{D42A27DB-BD31-4B8C-83A1-F6EECF244321}">
                <p14:modId xmlns:p14="http://schemas.microsoft.com/office/powerpoint/2010/main" val="1042830150"/>
              </p:ext>
            </p:extLst>
          </p:nvPr>
        </p:nvGraphicFramePr>
        <p:xfrm>
          <a:off x="1097280" y="1731069"/>
          <a:ext cx="10058400" cy="4388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24242C84-E877-4C57-8010-6234DD0E8195}"/>
              </a:ext>
            </a:extLst>
          </p:cNvPr>
          <p:cNvSpPr>
            <a:spLocks noGrp="1"/>
          </p:cNvSpPr>
          <p:nvPr>
            <p:ph type="sldNum" sz="quarter" idx="12"/>
          </p:nvPr>
        </p:nvSpPr>
        <p:spPr/>
        <p:txBody>
          <a:bodyPr/>
          <a:lstStyle/>
          <a:p>
            <a:fld id="{350E12D3-67CE-4585-98F9-828CCA31A217}" type="slidenum">
              <a:rPr lang="en-US" smtClean="0"/>
              <a:t>32</a:t>
            </a:fld>
            <a:endParaRPr lang="en-US"/>
          </a:p>
        </p:txBody>
      </p:sp>
    </p:spTree>
    <p:extLst>
      <p:ext uri="{BB962C8B-B14F-4D97-AF65-F5344CB8AC3E}">
        <p14:creationId xmlns:p14="http://schemas.microsoft.com/office/powerpoint/2010/main" val="27414984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2400" b="1" dirty="0">
                <a:effectLst/>
                <a:latin typeface="Calibri" panose="020F0502020204030204" pitchFamily="34" charset="0"/>
                <a:ea typeface="Times New Roman" panose="02020603050405020304" pitchFamily="18" charset="0"/>
                <a:cs typeface="B Nazanin" panose="00000400000000000000" pitchFamily="2" charset="-78"/>
              </a:rPr>
              <a:t> ابزارها و کتابخانه‌ها</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p:txBody>
          <a:bodyPr>
            <a:norm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یادگیری عمیق: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TensorFlow</a:t>
            </a:r>
            <a:r>
              <a:rPr lang="fa-IR" sz="3200" dirty="0">
                <a:effectLst/>
                <a:latin typeface="Calibri" panose="020F0502020204030204" pitchFamily="34" charset="0"/>
                <a:ea typeface="Times New Roman" panose="02020603050405020304" pitchFamily="18" charset="0"/>
                <a:cs typeface="B Nazanin" panose="00000400000000000000" pitchFamily="2" charset="-78"/>
              </a:rPr>
              <a:t>،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PyTorch</a:t>
            </a:r>
            <a:r>
              <a:rPr lang="fa-IR" sz="3200" dirty="0">
                <a:effectLst/>
                <a:latin typeface="Calibri" panose="020F0502020204030204" pitchFamily="34" charset="0"/>
                <a:ea typeface="Times New Roman" panose="02020603050405020304" pitchFamily="18" charset="0"/>
                <a:cs typeface="B Nazanin" panose="00000400000000000000" pitchFamily="2" charset="-78"/>
              </a:rPr>
              <a:t>،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Keras</a:t>
            </a:r>
            <a:r>
              <a:rPr lang="fa-IR" sz="3200" dirty="0">
                <a:effectLst/>
                <a:latin typeface="Calibri" panose="020F0502020204030204" pitchFamily="34" charset="0"/>
                <a:ea typeface="Times New Roman" panose="02020603050405020304" pitchFamily="18" charset="0"/>
                <a:cs typeface="B Nazanin" panose="00000400000000000000" pitchFamily="2" charset="-78"/>
              </a:rPr>
              <a:t>،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Hugging Face</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یادگیری ماشینی سنتی: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Scikit-learn</a:t>
            </a:r>
            <a:r>
              <a:rPr lang="fa-IR" sz="3200" dirty="0">
                <a:effectLst/>
                <a:latin typeface="Calibri" panose="020F0502020204030204" pitchFamily="34" charset="0"/>
                <a:ea typeface="Times New Roman" panose="02020603050405020304" pitchFamily="18" charset="0"/>
                <a:cs typeface="B Nazanin" panose="00000400000000000000" pitchFamily="2" charset="-78"/>
              </a:rPr>
              <a:t>،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XGBoost</a:t>
            </a:r>
            <a:r>
              <a:rPr lang="fa-IR" sz="3200" dirty="0">
                <a:effectLst/>
                <a:latin typeface="Calibri" panose="020F0502020204030204" pitchFamily="34" charset="0"/>
                <a:ea typeface="Times New Roman" panose="02020603050405020304" pitchFamily="18" charset="0"/>
                <a:cs typeface="B Nazanin" panose="00000400000000000000" pitchFamily="2" charset="-78"/>
              </a:rPr>
              <a:t>،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Pandas</a:t>
            </a:r>
            <a:r>
              <a:rPr lang="fa-IR" sz="3200" dirty="0">
                <a:effectLst/>
                <a:latin typeface="Calibri" panose="020F0502020204030204" pitchFamily="34" charset="0"/>
                <a:ea typeface="Times New Roman" panose="02020603050405020304" pitchFamily="18" charset="0"/>
                <a:cs typeface="B Nazanin" panose="00000400000000000000" pitchFamily="2" charset="-78"/>
              </a:rPr>
              <a:t>،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NumPy</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بصری‌سازی: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Matplotlib</a:t>
            </a:r>
            <a:r>
              <a:rPr lang="fa-IR" sz="3200" dirty="0">
                <a:effectLst/>
                <a:latin typeface="Calibri" panose="020F0502020204030204" pitchFamily="34" charset="0"/>
                <a:ea typeface="Times New Roman" panose="02020603050405020304" pitchFamily="18" charset="0"/>
                <a:cs typeface="B Nazanin" panose="00000400000000000000" pitchFamily="2" charset="-78"/>
              </a:rPr>
              <a:t>،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Seaborn</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41E20D63-52AF-49ED-989E-932494D6335F}"/>
              </a:ext>
            </a:extLst>
          </p:cNvPr>
          <p:cNvSpPr>
            <a:spLocks noGrp="1"/>
          </p:cNvSpPr>
          <p:nvPr>
            <p:ph type="sldNum" sz="quarter" idx="12"/>
          </p:nvPr>
        </p:nvSpPr>
        <p:spPr/>
        <p:txBody>
          <a:bodyPr/>
          <a:lstStyle/>
          <a:p>
            <a:fld id="{350E12D3-67CE-4585-98F9-828CCA31A217}" type="slidenum">
              <a:rPr lang="en-US" smtClean="0"/>
              <a:t>33</a:t>
            </a:fld>
            <a:endParaRPr lang="en-US"/>
          </a:p>
        </p:txBody>
      </p:sp>
    </p:spTree>
    <p:extLst>
      <p:ext uri="{BB962C8B-B14F-4D97-AF65-F5344CB8AC3E}">
        <p14:creationId xmlns:p14="http://schemas.microsoft.com/office/powerpoint/2010/main" val="2482338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08B5-51DA-45B4-AD81-2AE40930D40A}"/>
              </a:ext>
            </a:extLst>
          </p:cNvPr>
          <p:cNvSpPr>
            <a:spLocks noGrp="1"/>
          </p:cNvSpPr>
          <p:nvPr>
            <p:ph type="title"/>
          </p:nvPr>
        </p:nvSpPr>
        <p:spPr/>
        <p:txBody>
          <a:bodyPr/>
          <a:lstStyle/>
          <a:p>
            <a:pPr algn="r"/>
            <a:r>
              <a:rPr lang="fa-IR" dirty="0">
                <a:cs typeface="B Nazanin" panose="00000400000000000000" pitchFamily="2" charset="-78"/>
              </a:rPr>
              <a:t>بخش دو: ابزارهای هوش مصنوعی</a:t>
            </a:r>
            <a:endParaRPr lang="en-US" dirty="0">
              <a:cs typeface="B Nazanin" panose="00000400000000000000" pitchFamily="2" charset="-78"/>
            </a:endParaRPr>
          </a:p>
        </p:txBody>
      </p:sp>
      <p:graphicFrame>
        <p:nvGraphicFramePr>
          <p:cNvPr id="5" name="Content Placeholder 4">
            <a:extLst>
              <a:ext uri="{FF2B5EF4-FFF2-40B4-BE49-F238E27FC236}">
                <a16:creationId xmlns:a16="http://schemas.microsoft.com/office/drawing/2014/main" id="{3A9D75AB-1083-418D-863E-72AA99D4B488}"/>
              </a:ext>
            </a:extLst>
          </p:cNvPr>
          <p:cNvGraphicFramePr>
            <a:graphicFrameLocks noGrp="1"/>
          </p:cNvGraphicFramePr>
          <p:nvPr>
            <p:ph idx="1"/>
            <p:extLst>
              <p:ext uri="{D42A27DB-BD31-4B8C-83A1-F6EECF244321}">
                <p14:modId xmlns:p14="http://schemas.microsoft.com/office/powerpoint/2010/main" val="4171094106"/>
              </p:ext>
            </p:extLst>
          </p:nvPr>
        </p:nvGraphicFramePr>
        <p:xfrm>
          <a:off x="1097280" y="1318104"/>
          <a:ext cx="10058400" cy="4550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8912C0C-BD5C-4F6B-ABB9-E4BAC2F72CA9}"/>
              </a:ext>
            </a:extLst>
          </p:cNvPr>
          <p:cNvSpPr>
            <a:spLocks noGrp="1"/>
          </p:cNvSpPr>
          <p:nvPr>
            <p:ph type="sldNum" sz="quarter" idx="12"/>
          </p:nvPr>
        </p:nvSpPr>
        <p:spPr/>
        <p:txBody>
          <a:bodyPr/>
          <a:lstStyle/>
          <a:p>
            <a:fld id="{350E12D3-67CE-4585-98F9-828CCA31A217}" type="slidenum">
              <a:rPr lang="en-US" smtClean="0"/>
              <a:t>34</a:t>
            </a:fld>
            <a:endParaRPr lang="en-US"/>
          </a:p>
        </p:txBody>
      </p:sp>
    </p:spTree>
    <p:extLst>
      <p:ext uri="{BB962C8B-B14F-4D97-AF65-F5344CB8AC3E}">
        <p14:creationId xmlns:p14="http://schemas.microsoft.com/office/powerpoint/2010/main" val="3460603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08B5-51DA-45B4-AD81-2AE40930D40A}"/>
              </a:ext>
            </a:extLst>
          </p:cNvPr>
          <p:cNvSpPr>
            <a:spLocks noGrp="1"/>
          </p:cNvSpPr>
          <p:nvPr>
            <p:ph type="title"/>
          </p:nvPr>
        </p:nvSpPr>
        <p:spPr/>
        <p:txBody>
          <a:bodyPr/>
          <a:lstStyle/>
          <a:p>
            <a:pPr algn="r"/>
            <a:r>
              <a:rPr lang="fa-IR" dirty="0">
                <a:cs typeface="B Nazanin" panose="00000400000000000000" pitchFamily="2" charset="-78"/>
              </a:rPr>
              <a:t>بخش دو: ابزارهای هوش مصنوعی</a:t>
            </a:r>
            <a:endParaRPr lang="en-US" dirty="0">
              <a:cs typeface="B Nazanin" panose="00000400000000000000" pitchFamily="2" charset="-78"/>
            </a:endParaRPr>
          </a:p>
        </p:txBody>
      </p:sp>
      <p:pic>
        <p:nvPicPr>
          <p:cNvPr id="6" name="Content Placeholder 5">
            <a:extLst>
              <a:ext uri="{FF2B5EF4-FFF2-40B4-BE49-F238E27FC236}">
                <a16:creationId xmlns:a16="http://schemas.microsoft.com/office/drawing/2014/main" id="{2D48DA96-8ECA-49B6-9426-18538057749D}"/>
              </a:ext>
            </a:extLst>
          </p:cNvPr>
          <p:cNvPicPr>
            <a:picLocks noGrp="1" noChangeAspect="1"/>
          </p:cNvPicPr>
          <p:nvPr>
            <p:ph idx="1"/>
          </p:nvPr>
        </p:nvPicPr>
        <p:blipFill>
          <a:blip r:embed="rId2"/>
          <a:stretch>
            <a:fillRect/>
          </a:stretch>
        </p:blipFill>
        <p:spPr>
          <a:xfrm>
            <a:off x="1251938" y="1373868"/>
            <a:ext cx="9505708" cy="4856013"/>
          </a:xfrm>
        </p:spPr>
      </p:pic>
      <p:sp>
        <p:nvSpPr>
          <p:cNvPr id="4" name="Slide Number Placeholder 3">
            <a:extLst>
              <a:ext uri="{FF2B5EF4-FFF2-40B4-BE49-F238E27FC236}">
                <a16:creationId xmlns:a16="http://schemas.microsoft.com/office/drawing/2014/main" id="{48912C0C-BD5C-4F6B-ABB9-E4BAC2F72CA9}"/>
              </a:ext>
            </a:extLst>
          </p:cNvPr>
          <p:cNvSpPr>
            <a:spLocks noGrp="1"/>
          </p:cNvSpPr>
          <p:nvPr>
            <p:ph type="sldNum" sz="quarter" idx="12"/>
          </p:nvPr>
        </p:nvSpPr>
        <p:spPr/>
        <p:txBody>
          <a:bodyPr/>
          <a:lstStyle/>
          <a:p>
            <a:fld id="{350E12D3-67CE-4585-98F9-828CCA31A217}" type="slidenum">
              <a:rPr lang="en-US" smtClean="0"/>
              <a:t>35</a:t>
            </a:fld>
            <a:endParaRPr lang="en-US"/>
          </a:p>
        </p:txBody>
      </p:sp>
    </p:spTree>
    <p:extLst>
      <p:ext uri="{BB962C8B-B14F-4D97-AF65-F5344CB8AC3E}">
        <p14:creationId xmlns:p14="http://schemas.microsoft.com/office/powerpoint/2010/main" val="1298906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algn="r" rtl="1">
              <a:lnSpc>
                <a:spcPct val="107000"/>
              </a:lnSpc>
              <a:spcBef>
                <a:spcPts val="0"/>
              </a:spcBef>
              <a:spcAft>
                <a:spcPts val="800"/>
              </a:spcAft>
            </a:pPr>
            <a:r>
              <a:rPr lang="fa-IR" sz="2400" dirty="0">
                <a:effectLst/>
                <a:latin typeface="Calibri" panose="020F0502020204030204" pitchFamily="34" charset="0"/>
                <a:ea typeface="Calibri" panose="020F0502020204030204" pitchFamily="34" charset="0"/>
                <a:cs typeface="B Nazanin" panose="00000400000000000000" pitchFamily="2" charset="-78"/>
              </a:rPr>
              <a:t>ابزارهای هوش مصنوعی عصر:</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https://notebooklm.google.com/</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p:txBody>
          <a:bodyPr>
            <a:normAutofit/>
          </a:bodyPr>
          <a:lstStyle/>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1E20D63-52AF-49ED-989E-932494D6335F}"/>
              </a:ext>
            </a:extLst>
          </p:cNvPr>
          <p:cNvSpPr>
            <a:spLocks noGrp="1"/>
          </p:cNvSpPr>
          <p:nvPr>
            <p:ph type="sldNum" sz="quarter" idx="12"/>
          </p:nvPr>
        </p:nvSpPr>
        <p:spPr/>
        <p:txBody>
          <a:bodyPr/>
          <a:lstStyle/>
          <a:p>
            <a:fld id="{350E12D3-67CE-4585-98F9-828CCA31A217}" type="slidenum">
              <a:rPr lang="en-US" smtClean="0"/>
              <a:t>36</a:t>
            </a:fld>
            <a:endParaRPr lang="en-US"/>
          </a:p>
        </p:txBody>
      </p:sp>
      <p:pic>
        <p:nvPicPr>
          <p:cNvPr id="6" name="Picture 5">
            <a:extLst>
              <a:ext uri="{FF2B5EF4-FFF2-40B4-BE49-F238E27FC236}">
                <a16:creationId xmlns:a16="http://schemas.microsoft.com/office/drawing/2014/main" id="{08FF5000-00C8-410C-B867-8C7F62AF1E01}"/>
              </a:ext>
            </a:extLst>
          </p:cNvPr>
          <p:cNvPicPr>
            <a:picLocks noChangeAspect="1"/>
          </p:cNvPicPr>
          <p:nvPr/>
        </p:nvPicPr>
        <p:blipFill>
          <a:blip r:embed="rId3"/>
          <a:stretch>
            <a:fillRect/>
          </a:stretch>
        </p:blipFill>
        <p:spPr>
          <a:xfrm>
            <a:off x="649045" y="1335018"/>
            <a:ext cx="10445675" cy="5001695"/>
          </a:xfrm>
          <a:prstGeom prst="rect">
            <a:avLst/>
          </a:prstGeom>
        </p:spPr>
      </p:pic>
    </p:spTree>
    <p:extLst>
      <p:ext uri="{BB962C8B-B14F-4D97-AF65-F5344CB8AC3E}">
        <p14:creationId xmlns:p14="http://schemas.microsoft.com/office/powerpoint/2010/main" val="31782850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algn="r" rtl="1">
              <a:lnSpc>
                <a:spcPct val="107000"/>
              </a:lnSpc>
              <a:spcBef>
                <a:spcPts val="0"/>
              </a:spcBef>
              <a:spcAft>
                <a:spcPts val="800"/>
              </a:spcAft>
            </a:pPr>
            <a:r>
              <a:rPr lang="fa-IR" sz="2400" dirty="0">
                <a:effectLst/>
                <a:latin typeface="Calibri" panose="020F0502020204030204" pitchFamily="34" charset="0"/>
                <a:ea typeface="Calibri" panose="020F0502020204030204" pitchFamily="34" charset="0"/>
                <a:cs typeface="B Nazanin" panose="00000400000000000000" pitchFamily="2" charset="-78"/>
              </a:rPr>
              <a:t>ابزارهای هوش مصنوعی عصر:</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https://notebooklm.google.com/</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p:txBody>
          <a:bodyPr>
            <a:normAutofit/>
          </a:bodyPr>
          <a:lstStyle/>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1E20D63-52AF-49ED-989E-932494D6335F}"/>
              </a:ext>
            </a:extLst>
          </p:cNvPr>
          <p:cNvSpPr>
            <a:spLocks noGrp="1"/>
          </p:cNvSpPr>
          <p:nvPr>
            <p:ph type="sldNum" sz="quarter" idx="12"/>
          </p:nvPr>
        </p:nvSpPr>
        <p:spPr/>
        <p:txBody>
          <a:bodyPr/>
          <a:lstStyle/>
          <a:p>
            <a:fld id="{350E12D3-67CE-4585-98F9-828CCA31A217}" type="slidenum">
              <a:rPr lang="en-US" smtClean="0"/>
              <a:t>37</a:t>
            </a:fld>
            <a:endParaRPr lang="en-US"/>
          </a:p>
        </p:txBody>
      </p:sp>
      <p:pic>
        <p:nvPicPr>
          <p:cNvPr id="7" name="Picture 6">
            <a:extLst>
              <a:ext uri="{FF2B5EF4-FFF2-40B4-BE49-F238E27FC236}">
                <a16:creationId xmlns:a16="http://schemas.microsoft.com/office/drawing/2014/main" id="{7233DD6B-4137-4E04-86A5-B8B4C7139CF8}"/>
              </a:ext>
            </a:extLst>
          </p:cNvPr>
          <p:cNvPicPr>
            <a:picLocks noChangeAspect="1"/>
          </p:cNvPicPr>
          <p:nvPr/>
        </p:nvPicPr>
        <p:blipFill>
          <a:blip r:embed="rId3"/>
          <a:stretch>
            <a:fillRect/>
          </a:stretch>
        </p:blipFill>
        <p:spPr>
          <a:xfrm>
            <a:off x="355003" y="1211946"/>
            <a:ext cx="10951285" cy="5108867"/>
          </a:xfrm>
          <a:prstGeom prst="rect">
            <a:avLst/>
          </a:prstGeom>
        </p:spPr>
      </p:pic>
    </p:spTree>
    <p:extLst>
      <p:ext uri="{BB962C8B-B14F-4D97-AF65-F5344CB8AC3E}">
        <p14:creationId xmlns:p14="http://schemas.microsoft.com/office/powerpoint/2010/main" val="40090501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algn="r" rtl="1">
              <a:lnSpc>
                <a:spcPct val="107000"/>
              </a:lnSpc>
              <a:spcBef>
                <a:spcPts val="0"/>
              </a:spcBef>
              <a:spcAft>
                <a:spcPts val="800"/>
              </a:spcAft>
            </a:pPr>
            <a:r>
              <a:rPr lang="fa-IR" sz="2400" dirty="0">
                <a:effectLst/>
                <a:latin typeface="Calibri" panose="020F0502020204030204" pitchFamily="34" charset="0"/>
                <a:ea typeface="Calibri" panose="020F0502020204030204" pitchFamily="34" charset="0"/>
                <a:cs typeface="B Nazanin" panose="00000400000000000000" pitchFamily="2" charset="-78"/>
              </a:rPr>
              <a:t>ابزارهای هوش مصنوعی عصر:</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https://notebooklm.google.com/</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p:txBody>
          <a:bodyPr>
            <a:normAutofit/>
          </a:bodyPr>
          <a:lstStyle/>
          <a:p>
            <a:pPr marL="342900" marR="0" lvl="0" indent="-342900" algn="l">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1E20D63-52AF-49ED-989E-932494D6335F}"/>
              </a:ext>
            </a:extLst>
          </p:cNvPr>
          <p:cNvSpPr>
            <a:spLocks noGrp="1"/>
          </p:cNvSpPr>
          <p:nvPr>
            <p:ph type="sldNum" sz="quarter" idx="12"/>
          </p:nvPr>
        </p:nvSpPr>
        <p:spPr/>
        <p:txBody>
          <a:bodyPr/>
          <a:lstStyle/>
          <a:p>
            <a:fld id="{350E12D3-67CE-4585-98F9-828CCA31A217}" type="slidenum">
              <a:rPr lang="en-US" smtClean="0"/>
              <a:t>38</a:t>
            </a:fld>
            <a:endParaRPr lang="en-US"/>
          </a:p>
        </p:txBody>
      </p:sp>
      <p:pic>
        <p:nvPicPr>
          <p:cNvPr id="6" name="Picture 5">
            <a:extLst>
              <a:ext uri="{FF2B5EF4-FFF2-40B4-BE49-F238E27FC236}">
                <a16:creationId xmlns:a16="http://schemas.microsoft.com/office/drawing/2014/main" id="{6BECB2AB-A15E-4688-9F23-3FD64FACD20A}"/>
              </a:ext>
            </a:extLst>
          </p:cNvPr>
          <p:cNvPicPr>
            <a:picLocks noChangeAspect="1"/>
          </p:cNvPicPr>
          <p:nvPr/>
        </p:nvPicPr>
        <p:blipFill>
          <a:blip r:embed="rId3"/>
          <a:stretch>
            <a:fillRect/>
          </a:stretch>
        </p:blipFill>
        <p:spPr>
          <a:xfrm>
            <a:off x="247426" y="1324214"/>
            <a:ext cx="11435379" cy="5374628"/>
          </a:xfrm>
          <a:prstGeom prst="rect">
            <a:avLst/>
          </a:prstGeom>
        </p:spPr>
      </p:pic>
    </p:spTree>
    <p:extLst>
      <p:ext uri="{BB962C8B-B14F-4D97-AF65-F5344CB8AC3E}">
        <p14:creationId xmlns:p14="http://schemas.microsoft.com/office/powerpoint/2010/main" val="2273607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algn="r" rtl="1">
              <a:lnSpc>
                <a:spcPct val="107000"/>
              </a:lnSpc>
              <a:spcBef>
                <a:spcPts val="0"/>
              </a:spcBef>
              <a:spcAft>
                <a:spcPts val="800"/>
              </a:spcAft>
            </a:pPr>
            <a:r>
              <a:rPr lang="fa-IR" sz="2400" dirty="0">
                <a:effectLst/>
                <a:latin typeface="Calibri" panose="020F0502020204030204" pitchFamily="34" charset="0"/>
                <a:ea typeface="Calibri" panose="020F0502020204030204" pitchFamily="34" charset="0"/>
                <a:cs typeface="B Nazanin" panose="00000400000000000000" pitchFamily="2" charset="-78"/>
              </a:rPr>
              <a:t>ابزارهای هوش مصنوعی عصر:</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https://notebooklm.google.com/</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5" name="How_a_Machine_Learns_to_See">
            <a:hlinkClick r:id="" action="ppaction://media"/>
            <a:extLst>
              <a:ext uri="{FF2B5EF4-FFF2-40B4-BE49-F238E27FC236}">
                <a16:creationId xmlns:a16="http://schemas.microsoft.com/office/drawing/2014/main" id="{A00AFDC9-9A6B-4949-A06F-C08B00890E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9966" y="1274005"/>
            <a:ext cx="9109035" cy="5123721"/>
          </a:xfrm>
        </p:spPr>
      </p:pic>
      <p:sp>
        <p:nvSpPr>
          <p:cNvPr id="4" name="Slide Number Placeholder 3">
            <a:extLst>
              <a:ext uri="{FF2B5EF4-FFF2-40B4-BE49-F238E27FC236}">
                <a16:creationId xmlns:a16="http://schemas.microsoft.com/office/drawing/2014/main" id="{41E20D63-52AF-49ED-989E-932494D6335F}"/>
              </a:ext>
            </a:extLst>
          </p:cNvPr>
          <p:cNvSpPr>
            <a:spLocks noGrp="1"/>
          </p:cNvSpPr>
          <p:nvPr>
            <p:ph type="sldNum" sz="quarter" idx="12"/>
          </p:nvPr>
        </p:nvSpPr>
        <p:spPr/>
        <p:txBody>
          <a:bodyPr/>
          <a:lstStyle/>
          <a:p>
            <a:fld id="{350E12D3-67CE-4585-98F9-828CCA31A217}" type="slidenum">
              <a:rPr lang="en-US" smtClean="0"/>
              <a:t>39</a:t>
            </a:fld>
            <a:endParaRPr lang="en-US"/>
          </a:p>
        </p:txBody>
      </p:sp>
    </p:spTree>
    <p:extLst>
      <p:ext uri="{BB962C8B-B14F-4D97-AF65-F5344CB8AC3E}">
        <p14:creationId xmlns:p14="http://schemas.microsoft.com/office/powerpoint/2010/main" val="4092744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1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4000" b="1" dirty="0">
                <a:effectLst/>
                <a:latin typeface="Calibri" panose="020F0502020204030204" pitchFamily="34" charset="0"/>
                <a:ea typeface="Times New Roman" panose="02020603050405020304" pitchFamily="18" charset="0"/>
                <a:cs typeface="B Nazanin" panose="00000400000000000000" pitchFamily="2" charset="-78"/>
              </a:rPr>
              <a:t>تاریخچه</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a:xfrm>
            <a:off x="342900" y="1394960"/>
            <a:ext cx="11242257" cy="5463040"/>
          </a:xfrm>
        </p:spPr>
        <p:txBody>
          <a:bodyPr>
            <a:norm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نقطه عطف </a:t>
            </a:r>
            <a:r>
              <a:rPr kumimoji="0" lang="fa-IR"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۱: ۱۹۵۶ - </a:t>
            </a:r>
            <a:r>
              <a:rPr kumimoji="0" lang="ar-SA"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کنفرانس دارتموث</a:t>
            </a:r>
            <a:endParaRPr kumimoji="0" lang="en-US"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نقطه شروع رسمی هوش مصنوعی؛ دانشمندان ایده ماشین‌های متفکر را مطرح کردند و پایه یادگیری ماشین را بنا نهادند</a:t>
            </a:r>
            <a:r>
              <a:rPr kumimoji="0" lang="en-US"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نقطه عطف </a:t>
            </a:r>
            <a:r>
              <a:rPr kumimoji="0" lang="fa-IR"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۲: ۱۹۹۷</a:t>
            </a:r>
            <a:r>
              <a:rPr kumimoji="0" lang="en-US"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 IBM Deep Blue</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کامپیوتر</a:t>
            </a:r>
            <a:r>
              <a:rPr kumimoji="0" lang="en-US"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Deep Blue </a:t>
            </a:r>
            <a:r>
              <a:rPr kumimoji="0" lang="ar-SA"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قهرمان شطرنج گری کاسپاروف را شکست داد و پتانسیل هوش مصنوعی در بازی‌های استراتژیک را نشان داد</a:t>
            </a:r>
            <a:r>
              <a:rPr kumimoji="0" lang="en-US"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نقطه عطف </a:t>
            </a:r>
            <a:r>
              <a:rPr kumimoji="0" lang="fa-IR"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۳: ۲۰۱۶</a:t>
            </a:r>
            <a:r>
              <a:rPr kumimoji="0" lang="en-US"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 Google’s AlphaGo</a:t>
            </a:r>
          </a:p>
          <a:p>
            <a:pPr marL="0" marR="0" lvl="0" indent="0" algn="r" defTabSz="914400" rtl="1"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AlphaGo </a:t>
            </a:r>
            <a:r>
              <a:rPr kumimoji="0" lang="ar-SA"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با یادگیری عمیق و تقویتی، بهترین بازیکن گو (لی سدول) را شکست و خلاقیت ماشین‌ها را </a:t>
            </a:r>
            <a:r>
              <a:rPr kumimoji="0" lang="fa-IR"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ثابت کرد</a:t>
            </a:r>
            <a:r>
              <a:rPr kumimoji="0" lang="ar-SA"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endParaRPr kumimoji="0" lang="fa-IR"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نقطه عطف </a:t>
            </a:r>
            <a:r>
              <a:rPr kumimoji="0" lang="fa-IR"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۴: </a:t>
            </a:r>
            <a:r>
              <a:rPr kumimoji="0" lang="ar-SA"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امروز </a:t>
            </a:r>
            <a:r>
              <a:rPr kumimoji="0" lang="fa-IR"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کاربردهای گسترده</a:t>
            </a:r>
            <a:endParaRPr kumimoji="0" lang="en-US"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هوش مصنوعی مقاله می‌نویسد، هنر تولید می‌کند و خودروهای خودران را هدایت می‌کند؛ نتیجه داده‌های بزرگ و</a:t>
            </a:r>
            <a:r>
              <a:rPr kumimoji="0" lang="en-US"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GPUs.</a:t>
            </a:r>
            <a:r>
              <a:rPr kumimoji="0" lang="fa-IR"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قدرمند</a:t>
            </a:r>
            <a:endParaRPr kumimoji="0" lang="en-US"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D69E32D8-876B-49AF-9CC0-C56A1094B8A0}"/>
              </a:ext>
            </a:extLst>
          </p:cNvPr>
          <p:cNvSpPr>
            <a:spLocks noGrp="1"/>
          </p:cNvSpPr>
          <p:nvPr>
            <p:ph type="sldNum" sz="quarter" idx="12"/>
          </p:nvPr>
        </p:nvSpPr>
        <p:spPr/>
        <p:txBody>
          <a:bodyPr/>
          <a:lstStyle/>
          <a:p>
            <a:fld id="{350E12D3-67CE-4585-98F9-828CCA31A217}" type="slidenum">
              <a:rPr lang="en-US" smtClean="0"/>
              <a:t>4</a:t>
            </a:fld>
            <a:endParaRPr lang="en-US"/>
          </a:p>
        </p:txBody>
      </p:sp>
      <p:sp>
        <p:nvSpPr>
          <p:cNvPr id="5" name="AutoShape 2" descr="کنفرانس دارتموث ۱۹۵۶">
            <a:extLst>
              <a:ext uri="{FF2B5EF4-FFF2-40B4-BE49-F238E27FC236}">
                <a16:creationId xmlns:a16="http://schemas.microsoft.com/office/drawing/2014/main" id="{44913D3E-20C7-4BD9-939D-3F25371579BF}"/>
              </a:ext>
            </a:extLst>
          </p:cNvPr>
          <p:cNvSpPr>
            <a:spLocks noChangeAspect="1" noChangeArrowheads="1"/>
          </p:cNvSpPr>
          <p:nvPr/>
        </p:nvSpPr>
        <p:spPr bwMode="auto">
          <a:xfrm>
            <a:off x="190500" y="-8302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3" descr="گری کاسپاروف و Deep Blue">
            <a:extLst>
              <a:ext uri="{FF2B5EF4-FFF2-40B4-BE49-F238E27FC236}">
                <a16:creationId xmlns:a16="http://schemas.microsoft.com/office/drawing/2014/main" id="{86283FBE-5507-4664-AA9A-4AE20B08AE4D}"/>
              </a:ext>
            </a:extLst>
          </p:cNvPr>
          <p:cNvSpPr>
            <a:spLocks noChangeAspect="1" noChangeArrowheads="1"/>
          </p:cNvSpPr>
          <p:nvPr/>
        </p:nvSpPr>
        <p:spPr bwMode="auto">
          <a:xfrm>
            <a:off x="1905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lphaGo و لی سدول">
            <a:extLst>
              <a:ext uri="{FF2B5EF4-FFF2-40B4-BE49-F238E27FC236}">
                <a16:creationId xmlns:a16="http://schemas.microsoft.com/office/drawing/2014/main" id="{77048F5A-5C30-4D33-8CF2-EE089D74530C}"/>
              </a:ext>
            </a:extLst>
          </p:cNvPr>
          <p:cNvSpPr>
            <a:spLocks noChangeAspect="1" noChangeArrowheads="1"/>
          </p:cNvSpPr>
          <p:nvPr/>
        </p:nvSpPr>
        <p:spPr bwMode="auto">
          <a:xfrm>
            <a:off x="190500" y="2667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69346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algn="r" rtl="1">
              <a:lnSpc>
                <a:spcPct val="107000"/>
              </a:lnSpc>
              <a:spcBef>
                <a:spcPts val="0"/>
              </a:spcBef>
              <a:spcAft>
                <a:spcPts val="800"/>
              </a:spcAft>
            </a:pPr>
            <a:r>
              <a:rPr lang="fa-IR" sz="2400" dirty="0">
                <a:effectLst/>
                <a:latin typeface="Calibri" panose="020F0502020204030204" pitchFamily="34" charset="0"/>
                <a:ea typeface="Calibri" panose="020F0502020204030204" pitchFamily="34" charset="0"/>
                <a:cs typeface="B Nazanin" panose="00000400000000000000" pitchFamily="2" charset="-78"/>
              </a:rPr>
              <a:t>ابزارهای هوش مصنوعی عصر:</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https://notebooklm.google.com/</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5" name="How_a_Machine_Learns_to_See">
            <a:hlinkClick r:id="" action="ppaction://media"/>
            <a:extLst>
              <a:ext uri="{FF2B5EF4-FFF2-40B4-BE49-F238E27FC236}">
                <a16:creationId xmlns:a16="http://schemas.microsoft.com/office/drawing/2014/main" id="{A00AFDC9-9A6B-4949-A06F-C08B00890E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9966" y="1274005"/>
            <a:ext cx="9109035" cy="5123721"/>
          </a:xfrm>
        </p:spPr>
      </p:pic>
      <p:sp>
        <p:nvSpPr>
          <p:cNvPr id="4" name="Slide Number Placeholder 3">
            <a:extLst>
              <a:ext uri="{FF2B5EF4-FFF2-40B4-BE49-F238E27FC236}">
                <a16:creationId xmlns:a16="http://schemas.microsoft.com/office/drawing/2014/main" id="{41E20D63-52AF-49ED-989E-932494D6335F}"/>
              </a:ext>
            </a:extLst>
          </p:cNvPr>
          <p:cNvSpPr>
            <a:spLocks noGrp="1"/>
          </p:cNvSpPr>
          <p:nvPr>
            <p:ph type="sldNum" sz="quarter" idx="12"/>
          </p:nvPr>
        </p:nvSpPr>
        <p:spPr/>
        <p:txBody>
          <a:bodyPr/>
          <a:lstStyle/>
          <a:p>
            <a:fld id="{350E12D3-67CE-4585-98F9-828CCA31A217}" type="slidenum">
              <a:rPr lang="en-US" smtClean="0"/>
              <a:t>40</a:t>
            </a:fld>
            <a:endParaRPr lang="en-US"/>
          </a:p>
        </p:txBody>
      </p:sp>
    </p:spTree>
    <p:extLst>
      <p:ext uri="{BB962C8B-B14F-4D97-AF65-F5344CB8AC3E}">
        <p14:creationId xmlns:p14="http://schemas.microsoft.com/office/powerpoint/2010/main" val="3988772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1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algn="r" rtl="1">
              <a:lnSpc>
                <a:spcPct val="107000"/>
              </a:lnSpc>
              <a:spcBef>
                <a:spcPts val="0"/>
              </a:spcBef>
              <a:spcAft>
                <a:spcPts val="800"/>
              </a:spcAft>
            </a:pPr>
            <a:r>
              <a:rPr lang="fa-IR" sz="2400" dirty="0">
                <a:effectLst/>
                <a:latin typeface="Calibri" panose="020F0502020204030204" pitchFamily="34" charset="0"/>
                <a:ea typeface="Calibri" panose="020F0502020204030204" pitchFamily="34" charset="0"/>
                <a:cs typeface="B Nazanin" panose="00000400000000000000" pitchFamily="2" charset="-78"/>
              </a:rPr>
              <a:t>ابزارهای هوش مصنوعی عصر:</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https://notebooklm.google.com/</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41E20D63-52AF-49ED-989E-932494D6335F}"/>
              </a:ext>
            </a:extLst>
          </p:cNvPr>
          <p:cNvSpPr>
            <a:spLocks noGrp="1"/>
          </p:cNvSpPr>
          <p:nvPr>
            <p:ph type="sldNum" sz="quarter" idx="12"/>
          </p:nvPr>
        </p:nvSpPr>
        <p:spPr/>
        <p:txBody>
          <a:bodyPr/>
          <a:lstStyle/>
          <a:p>
            <a:fld id="{350E12D3-67CE-4585-98F9-828CCA31A217}" type="slidenum">
              <a:rPr lang="en-US" smtClean="0"/>
              <a:t>41</a:t>
            </a:fld>
            <a:endParaRPr lang="en-US"/>
          </a:p>
        </p:txBody>
      </p:sp>
      <p:pic>
        <p:nvPicPr>
          <p:cNvPr id="7" name="راز_«یادگیری»_ماشین__از_پیکسل_تا_تشخیص_گربه_و_کاربردهای_هوش_مصنوعی">
            <a:hlinkClick r:id="" action="ppaction://media"/>
            <a:extLst>
              <a:ext uri="{FF2B5EF4-FFF2-40B4-BE49-F238E27FC236}">
                <a16:creationId xmlns:a16="http://schemas.microsoft.com/office/drawing/2014/main" id="{22A7C197-5461-4D5B-8251-1D052334D14C}"/>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5821363" y="3287713"/>
            <a:ext cx="609600" cy="609600"/>
          </a:xfrm>
        </p:spPr>
      </p:pic>
    </p:spTree>
    <p:extLst>
      <p:ext uri="{BB962C8B-B14F-4D97-AF65-F5344CB8AC3E}">
        <p14:creationId xmlns:p14="http://schemas.microsoft.com/office/powerpoint/2010/main" val="1128522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5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algn="r" rtl="1">
              <a:lnSpc>
                <a:spcPct val="107000"/>
              </a:lnSpc>
              <a:spcBef>
                <a:spcPts val="0"/>
              </a:spcBef>
              <a:spcAft>
                <a:spcPts val="800"/>
              </a:spcAft>
            </a:pPr>
            <a:r>
              <a:rPr lang="fa-IR" sz="2400" dirty="0">
                <a:effectLst/>
                <a:latin typeface="Calibri" panose="020F0502020204030204" pitchFamily="34" charset="0"/>
                <a:ea typeface="Calibri" panose="020F0502020204030204" pitchFamily="34" charset="0"/>
                <a:cs typeface="B Nazanin" panose="00000400000000000000" pitchFamily="2" charset="-78"/>
              </a:rPr>
              <a:t>ابزارهای هوش مصنوعی عصر:</a:t>
            </a:r>
            <a:r>
              <a:rPr lang="en-US" sz="2400" dirty="0">
                <a:effectLst/>
                <a:latin typeface="Calibri" panose="020F0502020204030204" pitchFamily="34" charset="0"/>
                <a:ea typeface="Times New Roman" panose="02020603050405020304" pitchFamily="18" charset="0"/>
                <a:cs typeface="Times New Roman" panose="02020603050405020304" pitchFamily="18" charset="0"/>
              </a:rPr>
              <a:t>https://notebooklm.google.com/</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41E20D63-52AF-49ED-989E-932494D6335F}"/>
              </a:ext>
            </a:extLst>
          </p:cNvPr>
          <p:cNvSpPr>
            <a:spLocks noGrp="1"/>
          </p:cNvSpPr>
          <p:nvPr>
            <p:ph type="sldNum" sz="quarter" idx="12"/>
          </p:nvPr>
        </p:nvSpPr>
        <p:spPr/>
        <p:txBody>
          <a:bodyPr/>
          <a:lstStyle/>
          <a:p>
            <a:fld id="{350E12D3-67CE-4585-98F9-828CCA31A217}" type="slidenum">
              <a:rPr lang="en-US" smtClean="0"/>
              <a:t>42</a:t>
            </a:fld>
            <a:endParaRPr lang="en-US"/>
          </a:p>
        </p:txBody>
      </p:sp>
      <p:sp>
        <p:nvSpPr>
          <p:cNvPr id="6" name="Content Placeholder 5">
            <a:extLst>
              <a:ext uri="{FF2B5EF4-FFF2-40B4-BE49-F238E27FC236}">
                <a16:creationId xmlns:a16="http://schemas.microsoft.com/office/drawing/2014/main" id="{4FFFE258-F3FE-409C-98CF-4A7F561F98A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597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algn="r" rtl="1"/>
            <a:r>
              <a:rPr lang="fa-IR" sz="3600" b="1" dirty="0">
                <a:effectLst/>
                <a:latin typeface="Calibri" panose="020F0502020204030204" pitchFamily="34" charset="0"/>
                <a:ea typeface="Times New Roman" panose="02020603050405020304" pitchFamily="18" charset="0"/>
                <a:cs typeface="B Nazanin" panose="00000400000000000000" pitchFamily="2" charset="-78"/>
              </a:rPr>
              <a:t>یادگیری ماشین چیست؟</a:t>
            </a:r>
            <a:endParaRPr lang="en-US" sz="8000" dirty="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a:xfrm>
            <a:off x="1097280" y="1341614"/>
            <a:ext cx="10617415" cy="4388993"/>
          </a:xfrm>
        </p:spPr>
        <p:txBody>
          <a:bodyPr>
            <a:norm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600" dirty="0">
                <a:effectLst/>
                <a:latin typeface="Calibri" panose="020F0502020204030204" pitchFamily="34" charset="0"/>
                <a:ea typeface="Times New Roman" panose="02020603050405020304" pitchFamily="18" charset="0"/>
                <a:cs typeface="B Nazanin" panose="00000400000000000000" pitchFamily="2" charset="-78"/>
              </a:rPr>
              <a:t>زیرمجموعه‌ای از هوش مصنوعی (</a:t>
            </a:r>
            <a:r>
              <a:rPr lang="en-US" sz="3600" dirty="0">
                <a:effectLst/>
                <a:latin typeface="Times New Roman" panose="02020603050405020304" pitchFamily="18" charset="0"/>
                <a:ea typeface="Times New Roman" panose="02020603050405020304" pitchFamily="18" charset="0"/>
                <a:cs typeface="B Nazanin" panose="00000400000000000000" pitchFamily="2" charset="-78"/>
              </a:rPr>
              <a:t>AI</a:t>
            </a:r>
            <a:r>
              <a:rPr lang="fa-IR" sz="3600" dirty="0">
                <a:effectLst/>
                <a:latin typeface="Calibri" panose="020F0502020204030204" pitchFamily="34"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600" dirty="0">
                <a:effectLst/>
                <a:latin typeface="Calibri" panose="020F0502020204030204" pitchFamily="34" charset="0"/>
                <a:ea typeface="Times New Roman" panose="02020603050405020304" pitchFamily="18" charset="0"/>
                <a:cs typeface="B Nazanin" panose="00000400000000000000" pitchFamily="2" charset="-78"/>
              </a:rPr>
              <a:t>تمرکز بر الگوریتم‌هایی که از داده الگو یاد می‌گیرند</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600" dirty="0">
                <a:effectLst/>
                <a:latin typeface="Calibri" panose="020F0502020204030204" pitchFamily="34" charset="0"/>
                <a:ea typeface="Times New Roman" panose="02020603050405020304" pitchFamily="18" charset="0"/>
                <a:cs typeface="B Nazanin" panose="00000400000000000000" pitchFamily="2" charset="-78"/>
              </a:rPr>
              <a:t>پیش‌بینی یا تصمیم‌گیری بدون برنامه‌نویسی صریح</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600" dirty="0">
                <a:effectLst/>
                <a:latin typeface="Calibri" panose="020F0502020204030204" pitchFamily="34" charset="0"/>
                <a:ea typeface="Times New Roman" panose="02020603050405020304" pitchFamily="18" charset="0"/>
                <a:cs typeface="B Nazanin" panose="00000400000000000000" pitchFamily="2" charset="-78"/>
              </a:rPr>
              <a:t>ستون فقرات کاربردهای مدرن هوش مصنوعی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en-US" sz="40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7092EAF8-FB63-4B30-88ED-11F26617ED32}"/>
              </a:ext>
            </a:extLst>
          </p:cNvPr>
          <p:cNvSpPr>
            <a:spLocks noGrp="1"/>
          </p:cNvSpPr>
          <p:nvPr>
            <p:ph type="sldNum" sz="quarter" idx="12"/>
          </p:nvPr>
        </p:nvSpPr>
        <p:spPr/>
        <p:txBody>
          <a:bodyPr/>
          <a:lstStyle/>
          <a:p>
            <a:fld id="{350E12D3-67CE-4585-98F9-828CCA31A217}" type="slidenum">
              <a:rPr lang="en-US" smtClean="0"/>
              <a:t>5</a:t>
            </a:fld>
            <a:endParaRPr lang="en-US"/>
          </a:p>
        </p:txBody>
      </p:sp>
    </p:spTree>
    <p:extLst>
      <p:ext uri="{BB962C8B-B14F-4D97-AF65-F5344CB8AC3E}">
        <p14:creationId xmlns:p14="http://schemas.microsoft.com/office/powerpoint/2010/main" val="2098856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20907F-072D-46D6-8DBE-429BC236C40C}"/>
              </a:ext>
            </a:extLst>
          </p:cNvPr>
          <p:cNvPicPr>
            <a:picLocks noChangeAspect="1"/>
          </p:cNvPicPr>
          <p:nvPr/>
        </p:nvPicPr>
        <p:blipFill>
          <a:blip r:embed="rId3"/>
          <a:stretch>
            <a:fillRect/>
          </a:stretch>
        </p:blipFill>
        <p:spPr>
          <a:xfrm>
            <a:off x="0" y="724509"/>
            <a:ext cx="7012909" cy="4436874"/>
          </a:xfrm>
          <a:prstGeom prst="rect">
            <a:avLst/>
          </a:prstGeom>
        </p:spPr>
      </p:pic>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algn="r" rtl="1"/>
            <a:r>
              <a:rPr lang="fa-IR" sz="3600" b="1" dirty="0">
                <a:effectLst/>
                <a:latin typeface="Calibri" panose="020F0502020204030204" pitchFamily="34" charset="0"/>
                <a:ea typeface="Times New Roman" panose="02020603050405020304" pitchFamily="18" charset="0"/>
                <a:cs typeface="B Nazanin" panose="00000400000000000000" pitchFamily="2" charset="-78"/>
              </a:rPr>
              <a:t>یادگیری ماشین چیست؟</a:t>
            </a:r>
            <a:endParaRPr lang="en-US" sz="8000" dirty="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a:xfrm>
            <a:off x="5311301" y="1696617"/>
            <a:ext cx="6635561" cy="4388993"/>
          </a:xfrm>
        </p:spPr>
        <p:txBody>
          <a:bodyPr>
            <a:normAutofit/>
          </a:bodyPr>
          <a:lstStyle/>
          <a:p>
            <a:pPr algn="r" rtl="1"/>
            <a:r>
              <a:rPr lang="fa-IR" sz="4000" dirty="0">
                <a:cs typeface="B Nazanin" panose="00000400000000000000" pitchFamily="2" charset="-78"/>
              </a:rPr>
              <a:t>کامپیوترها به سه روش یاد میگیرند.</a:t>
            </a:r>
          </a:p>
          <a:p>
            <a:pPr algn="r" rtl="1"/>
            <a:r>
              <a:rPr lang="fa-IR" sz="4000" dirty="0">
                <a:cs typeface="B Nazanin" panose="00000400000000000000" pitchFamily="2" charset="-78"/>
              </a:rPr>
              <a:t>۱- یادگیری ماشین</a:t>
            </a:r>
          </a:p>
          <a:p>
            <a:pPr algn="r" rtl="1"/>
            <a:r>
              <a:rPr lang="fa-IR" sz="4000" dirty="0">
                <a:cs typeface="B Nazanin" panose="00000400000000000000" pitchFamily="2" charset="-78"/>
              </a:rPr>
              <a:t>۲- یادگیری عمیق</a:t>
            </a:r>
          </a:p>
          <a:p>
            <a:pPr algn="r" rtl="1"/>
            <a:r>
              <a:rPr lang="fa-IR" sz="4000" dirty="0">
                <a:cs typeface="B Nazanin" panose="00000400000000000000" pitchFamily="2" charset="-78"/>
              </a:rPr>
              <a:t>۳-یادگیری عمیق تقویتی</a:t>
            </a:r>
          </a:p>
          <a:p>
            <a:pPr algn="r" rtl="1"/>
            <a:endParaRPr lang="en-US" sz="4000" dirty="0">
              <a:cs typeface="B Nazanin" panose="00000400000000000000" pitchFamily="2" charset="-78"/>
            </a:endParaRPr>
          </a:p>
        </p:txBody>
      </p:sp>
      <p:sp>
        <p:nvSpPr>
          <p:cNvPr id="4" name="Slide Number Placeholder 3">
            <a:extLst>
              <a:ext uri="{FF2B5EF4-FFF2-40B4-BE49-F238E27FC236}">
                <a16:creationId xmlns:a16="http://schemas.microsoft.com/office/drawing/2014/main" id="{CD02B4A0-3798-4F77-B16E-AC05179464DE}"/>
              </a:ext>
            </a:extLst>
          </p:cNvPr>
          <p:cNvSpPr>
            <a:spLocks noGrp="1"/>
          </p:cNvSpPr>
          <p:nvPr>
            <p:ph type="sldNum" sz="quarter" idx="12"/>
          </p:nvPr>
        </p:nvSpPr>
        <p:spPr/>
        <p:txBody>
          <a:bodyPr/>
          <a:lstStyle/>
          <a:p>
            <a:fld id="{350E12D3-67CE-4585-98F9-828CCA31A217}" type="slidenum">
              <a:rPr lang="en-US" smtClean="0"/>
              <a:t>6</a:t>
            </a:fld>
            <a:endParaRPr lang="en-US"/>
          </a:p>
        </p:txBody>
      </p:sp>
    </p:spTree>
    <p:extLst>
      <p:ext uri="{BB962C8B-B14F-4D97-AF65-F5344CB8AC3E}">
        <p14:creationId xmlns:p14="http://schemas.microsoft.com/office/powerpoint/2010/main" val="192705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p:txBody>
          <a:bodyPr>
            <a:normAutofit/>
          </a:bodyPr>
          <a:lstStyle/>
          <a:p>
            <a:pPr marL="0" marR="0" algn="r" rtl="1">
              <a:lnSpc>
                <a:spcPct val="107000"/>
              </a:lnSpc>
              <a:spcBef>
                <a:spcPts val="0"/>
              </a:spcBef>
              <a:spcAft>
                <a:spcPts val="800"/>
              </a:spcAft>
            </a:pPr>
            <a:r>
              <a:rPr lang="fa-IR" sz="4000" b="1" dirty="0">
                <a:effectLst/>
                <a:latin typeface="Calibri" panose="020F0502020204030204" pitchFamily="34" charset="0"/>
                <a:ea typeface="Times New Roman" panose="02020603050405020304" pitchFamily="18" charset="0"/>
                <a:cs typeface="B Nazanin" panose="00000400000000000000" pitchFamily="2" charset="-78"/>
              </a:rPr>
              <a:t>تفاوت </a:t>
            </a:r>
            <a:r>
              <a:rPr lang="en-US" sz="4000" b="1" dirty="0">
                <a:effectLst/>
                <a:latin typeface="Times New Roman" panose="02020603050405020304" pitchFamily="18" charset="0"/>
                <a:ea typeface="Times New Roman" panose="02020603050405020304" pitchFamily="18" charset="0"/>
                <a:cs typeface="B Nazanin" panose="00000400000000000000" pitchFamily="2" charset="-78"/>
              </a:rPr>
              <a:t>ML</a:t>
            </a:r>
            <a:r>
              <a:rPr lang="fa-IR" sz="4000" b="1" dirty="0">
                <a:effectLst/>
                <a:latin typeface="Calibri" panose="020F0502020204030204" pitchFamily="34" charset="0"/>
                <a:ea typeface="Times New Roman" panose="02020603050405020304" pitchFamily="18" charset="0"/>
                <a:cs typeface="B Nazanin" panose="00000400000000000000" pitchFamily="2" charset="-78"/>
              </a:rPr>
              <a:t> و </a:t>
            </a:r>
            <a:r>
              <a:rPr lang="en-US" sz="4000" b="1" dirty="0">
                <a:effectLst/>
                <a:latin typeface="Times New Roman" panose="02020603050405020304" pitchFamily="18" charset="0"/>
                <a:ea typeface="Times New Roman" panose="02020603050405020304" pitchFamily="18" charset="0"/>
                <a:cs typeface="B Nazanin" panose="00000400000000000000" pitchFamily="2" charset="-78"/>
              </a:rPr>
              <a:t>AI</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a:extLst>
              <a:ext uri="{FF2B5EF4-FFF2-40B4-BE49-F238E27FC236}">
                <a16:creationId xmlns:a16="http://schemas.microsoft.com/office/drawing/2014/main" id="{AB0B1DBB-5993-4483-A7B5-F627CC7AE53D}"/>
              </a:ext>
            </a:extLst>
          </p:cNvPr>
          <p:cNvSpPr>
            <a:spLocks noGrp="1"/>
          </p:cNvSpPr>
          <p:nvPr>
            <p:ph idx="1"/>
          </p:nvPr>
        </p:nvSpPr>
        <p:spPr/>
        <p:txBody>
          <a:bodyPr>
            <a:norm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4000" dirty="0">
                <a:effectLst/>
                <a:latin typeface="Times New Roman" panose="02020603050405020304" pitchFamily="18" charset="0"/>
                <a:ea typeface="Times New Roman" panose="02020603050405020304" pitchFamily="18" charset="0"/>
                <a:cs typeface="B Nazanin" panose="00000400000000000000" pitchFamily="2" charset="-78"/>
              </a:rPr>
              <a:t>AI</a:t>
            </a:r>
            <a:r>
              <a:rPr lang="fa-IR" sz="4000" dirty="0">
                <a:latin typeface="Calibri" panose="020F0502020204030204" pitchFamily="34" charset="0"/>
                <a:cs typeface="B Nazanin" panose="00000400000000000000" pitchFamily="2" charset="-78"/>
              </a:rPr>
              <a:t>: هر سیستمی که تصمیم خودکار می‌گیرد</a:t>
            </a:r>
            <a:endParaRPr lang="en-US" sz="4000" dirty="0">
              <a:latin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4000" dirty="0">
                <a:latin typeface="Calibri" panose="020F0502020204030204" pitchFamily="34" charset="0"/>
                <a:cs typeface="B Nazanin" panose="00000400000000000000" pitchFamily="2" charset="-78"/>
              </a:rPr>
              <a:t>AI</a:t>
            </a:r>
            <a:r>
              <a:rPr lang="fa-IR" sz="4000" dirty="0">
                <a:latin typeface="Calibri" panose="020F0502020204030204" pitchFamily="34" charset="0"/>
                <a:cs typeface="B Nazanin" panose="00000400000000000000" pitchFamily="2" charset="-78"/>
              </a:rPr>
              <a:t> مبتنی بر قوانین: منطق صریح </a:t>
            </a:r>
            <a:r>
              <a:rPr lang="en-US" sz="4000" dirty="0">
                <a:latin typeface="Calibri" panose="020F0502020204030204" pitchFamily="34" charset="0"/>
                <a:cs typeface="B Nazanin" panose="00000400000000000000" pitchFamily="2" charset="-78"/>
              </a:rPr>
              <a:t>if-then</a:t>
            </a:r>
            <a:r>
              <a:rPr lang="fa-IR" sz="4000" dirty="0">
                <a:latin typeface="Calibri" panose="020F0502020204030204" pitchFamily="34" charset="0"/>
                <a:cs typeface="B Nazanin" panose="00000400000000000000" pitchFamily="2" charset="-78"/>
              </a:rPr>
              <a:t> (مثلاً ترموستات)</a:t>
            </a:r>
            <a:endParaRPr lang="en-US" sz="4000" dirty="0">
              <a:latin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4000" dirty="0">
                <a:latin typeface="Calibri" panose="020F0502020204030204" pitchFamily="34" charset="0"/>
                <a:cs typeface="B Nazanin" panose="00000400000000000000" pitchFamily="2" charset="-78"/>
              </a:rPr>
              <a:t>ML</a:t>
            </a:r>
            <a:r>
              <a:rPr lang="fa-IR" sz="4000" dirty="0">
                <a:latin typeface="Calibri" panose="020F0502020204030204" pitchFamily="34" charset="0"/>
                <a:cs typeface="B Nazanin" panose="00000400000000000000" pitchFamily="2" charset="-78"/>
              </a:rPr>
              <a:t>: یادگیری الگوها از داده، نه قوانین از پیش نوشته‌شده</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4000" dirty="0">
                <a:latin typeface="Calibri" panose="020F0502020204030204" pitchFamily="34" charset="0"/>
                <a:cs typeface="B Nazanin" panose="00000400000000000000" pitchFamily="2" charset="-78"/>
              </a:rPr>
              <a:t>همه یادگیری ماشین‌ها بخشی از </a:t>
            </a:r>
            <a:r>
              <a:rPr lang="en-US" sz="4000" dirty="0">
                <a:latin typeface="Calibri" panose="020F0502020204030204" pitchFamily="34" charset="0"/>
                <a:cs typeface="B Nazanin" panose="00000400000000000000" pitchFamily="2" charset="-78"/>
              </a:rPr>
              <a:t>AI</a:t>
            </a:r>
            <a:r>
              <a:rPr lang="fa-IR" sz="4000" dirty="0">
                <a:latin typeface="Calibri" panose="020F0502020204030204" pitchFamily="34" charset="0"/>
                <a:cs typeface="B Nazanin" panose="00000400000000000000" pitchFamily="2" charset="-78"/>
              </a:rPr>
              <a:t> هستند، اما همه </a:t>
            </a:r>
            <a:r>
              <a:rPr lang="en-US" sz="4000" dirty="0">
                <a:latin typeface="Calibri" panose="020F0502020204030204" pitchFamily="34" charset="0"/>
                <a:cs typeface="B Nazanin" panose="00000400000000000000" pitchFamily="2" charset="-78"/>
              </a:rPr>
              <a:t>AI</a:t>
            </a:r>
            <a:r>
              <a:rPr lang="fa-IR" sz="4000" dirty="0">
                <a:latin typeface="Calibri" panose="020F0502020204030204" pitchFamily="34" charset="0"/>
                <a:cs typeface="B Nazanin" panose="00000400000000000000" pitchFamily="2" charset="-78"/>
              </a:rPr>
              <a:t>ها یادگیری </a:t>
            </a:r>
            <a:endParaRPr lang="en-US" sz="4000" dirty="0">
              <a:latin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ECF8DB12-9B73-4815-90F5-4EBAB251FC3E}"/>
              </a:ext>
            </a:extLst>
          </p:cNvPr>
          <p:cNvSpPr>
            <a:spLocks noGrp="1"/>
          </p:cNvSpPr>
          <p:nvPr>
            <p:ph type="sldNum" sz="quarter" idx="12"/>
          </p:nvPr>
        </p:nvSpPr>
        <p:spPr/>
        <p:txBody>
          <a:bodyPr/>
          <a:lstStyle/>
          <a:p>
            <a:fld id="{350E12D3-67CE-4585-98F9-828CCA31A217}" type="slidenum">
              <a:rPr lang="en-US" smtClean="0"/>
              <a:t>7</a:t>
            </a:fld>
            <a:endParaRPr lang="en-US"/>
          </a:p>
        </p:txBody>
      </p:sp>
    </p:spTree>
    <p:extLst>
      <p:ext uri="{BB962C8B-B14F-4D97-AF65-F5344CB8AC3E}">
        <p14:creationId xmlns:p14="http://schemas.microsoft.com/office/powerpoint/2010/main" val="3242853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a:xfrm>
            <a:off x="1154083" y="-165218"/>
            <a:ext cx="10058400" cy="1450757"/>
          </a:xfrm>
        </p:spPr>
        <p:txBody>
          <a:bodyPr>
            <a:normAutofit/>
          </a:bodyPr>
          <a:lstStyle/>
          <a:p>
            <a:pPr marL="0" marR="0" algn="r" rtl="1">
              <a:lnSpc>
                <a:spcPct val="107000"/>
              </a:lnSpc>
              <a:spcBef>
                <a:spcPts val="0"/>
              </a:spcBef>
              <a:spcAft>
                <a:spcPts val="800"/>
              </a:spcAft>
            </a:pPr>
            <a:r>
              <a:rPr lang="fa-IR" sz="3600" b="1" dirty="0">
                <a:effectLst/>
                <a:ea typeface="Times New Roman" panose="02020603050405020304" pitchFamily="18" charset="0"/>
                <a:cs typeface="B Nazanin" panose="00000400000000000000" pitchFamily="2" charset="-78"/>
              </a:rPr>
              <a:t>یادگیری ماشین چگونه کار می‌کند</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9302D86E-4A30-43F8-A933-E11C75B30139}"/>
              </a:ext>
            </a:extLst>
          </p:cNvPr>
          <p:cNvSpPr>
            <a:spLocks noGrp="1"/>
          </p:cNvSpPr>
          <p:nvPr>
            <p:ph type="sldNum" sz="quarter" idx="12"/>
          </p:nvPr>
        </p:nvSpPr>
        <p:spPr/>
        <p:txBody>
          <a:bodyPr/>
          <a:lstStyle/>
          <a:p>
            <a:fld id="{350E12D3-67CE-4585-98F9-828CCA31A217}" type="slidenum">
              <a:rPr lang="en-US" smtClean="0"/>
              <a:t>8</a:t>
            </a:fld>
            <a:endParaRPr lang="en-US"/>
          </a:p>
        </p:txBody>
      </p:sp>
      <p:graphicFrame>
        <p:nvGraphicFramePr>
          <p:cNvPr id="5" name="Diagram 4">
            <a:extLst>
              <a:ext uri="{FF2B5EF4-FFF2-40B4-BE49-F238E27FC236}">
                <a16:creationId xmlns:a16="http://schemas.microsoft.com/office/drawing/2014/main" id="{BF6AD9BE-1912-4BC0-8C42-65BC871EE27B}"/>
              </a:ext>
            </a:extLst>
          </p:cNvPr>
          <p:cNvGraphicFramePr/>
          <p:nvPr>
            <p:extLst>
              <p:ext uri="{D42A27DB-BD31-4B8C-83A1-F6EECF244321}">
                <p14:modId xmlns:p14="http://schemas.microsoft.com/office/powerpoint/2010/main" val="1442205234"/>
              </p:ext>
            </p:extLst>
          </p:nvPr>
        </p:nvGraphicFramePr>
        <p:xfrm>
          <a:off x="2158104" y="1455684"/>
          <a:ext cx="8625510" cy="4647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1956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76DE-2733-4596-B782-83701FFCF3EF}"/>
              </a:ext>
            </a:extLst>
          </p:cNvPr>
          <p:cNvSpPr>
            <a:spLocks noGrp="1"/>
          </p:cNvSpPr>
          <p:nvPr>
            <p:ph type="title"/>
          </p:nvPr>
        </p:nvSpPr>
        <p:spPr>
          <a:xfrm>
            <a:off x="1154083" y="-165218"/>
            <a:ext cx="10058400" cy="1450757"/>
          </a:xfrm>
        </p:spPr>
        <p:txBody>
          <a:bodyPr>
            <a:normAutofit/>
          </a:bodyPr>
          <a:lstStyle/>
          <a:p>
            <a:pPr marL="0" marR="0" algn="r" rtl="1">
              <a:lnSpc>
                <a:spcPct val="107000"/>
              </a:lnSpc>
              <a:spcBef>
                <a:spcPts val="0"/>
              </a:spcBef>
              <a:spcAft>
                <a:spcPts val="800"/>
              </a:spcAft>
            </a:pPr>
            <a:r>
              <a:rPr lang="fa-IR" sz="3600" b="1" dirty="0">
                <a:effectLst/>
                <a:ea typeface="Times New Roman" panose="02020603050405020304" pitchFamily="18" charset="0"/>
                <a:cs typeface="B Nazanin" panose="00000400000000000000" pitchFamily="2" charset="-78"/>
              </a:rPr>
              <a:t>یادگیری ماشین چگونه کار می‌کند</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9302D86E-4A30-43F8-A933-E11C75B30139}"/>
              </a:ext>
            </a:extLst>
          </p:cNvPr>
          <p:cNvSpPr>
            <a:spLocks noGrp="1"/>
          </p:cNvSpPr>
          <p:nvPr>
            <p:ph type="sldNum" sz="quarter" idx="12"/>
          </p:nvPr>
        </p:nvSpPr>
        <p:spPr/>
        <p:txBody>
          <a:bodyPr/>
          <a:lstStyle/>
          <a:p>
            <a:fld id="{350E12D3-67CE-4585-98F9-828CCA31A217}" type="slidenum">
              <a:rPr lang="en-US" smtClean="0"/>
              <a:t>9</a:t>
            </a:fld>
            <a:endParaRPr lang="en-US"/>
          </a:p>
        </p:txBody>
      </p:sp>
      <p:sp>
        <p:nvSpPr>
          <p:cNvPr id="57" name="TextBox 56">
            <a:extLst>
              <a:ext uri="{FF2B5EF4-FFF2-40B4-BE49-F238E27FC236}">
                <a16:creationId xmlns:a16="http://schemas.microsoft.com/office/drawing/2014/main" id="{50748C87-B40E-47AB-8533-42DC9E10617B}"/>
              </a:ext>
            </a:extLst>
          </p:cNvPr>
          <p:cNvSpPr txBox="1"/>
          <p:nvPr/>
        </p:nvSpPr>
        <p:spPr>
          <a:xfrm>
            <a:off x="376517" y="1229635"/>
            <a:ext cx="11392347" cy="4952190"/>
          </a:xfrm>
          <a:prstGeom prst="rect">
            <a:avLst/>
          </a:prstGeom>
          <a:noFill/>
        </p:spPr>
        <p:txBody>
          <a:bodyPr wrap="square">
            <a:spAutoFit/>
          </a:bodyPr>
          <a:lstStyle/>
          <a:p>
            <a:pPr marL="285750" marR="0" indent="-285750" algn="r" rtl="1">
              <a:lnSpc>
                <a:spcPct val="107000"/>
              </a:lnSpc>
              <a:spcBef>
                <a:spcPts val="0"/>
              </a:spcBef>
              <a:spcAft>
                <a:spcPts val="800"/>
              </a:spcAft>
              <a:buFont typeface="Arial" panose="020B0604020202020204" pitchFamily="34" charset="0"/>
              <a:buChar char="•"/>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۱. داده خام را جمع‌آوری می‌کنیم</a:t>
            </a:r>
            <a:r>
              <a:rPr lang="fa-IR" sz="2400" dirty="0">
                <a:latin typeface="Times New Roman" panose="02020603050405020304" pitchFamily="18" charset="0"/>
                <a:ea typeface="Times New Roman" panose="02020603050405020304" pitchFamily="18" charset="0"/>
                <a:cs typeface="B Nazanin" panose="00000400000000000000" pitchFamily="2" charset="-78"/>
              </a:rPr>
              <a:t>: </a:t>
            </a:r>
            <a:r>
              <a:rPr lang="fa-IR" sz="2400" b="1" dirty="0">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چند هزار عکس از گربه و غیر گربه جمع می‌کنیم (خانواده و دوستان هم کمک می‌کنند </a:t>
            </a:r>
            <a:r>
              <a:rPr lang="fa-IR" sz="2400" b="1" dirty="0">
                <a:solidFill>
                  <a:srgbClr val="C00000"/>
                </a:solidFill>
                <a:effectLst/>
                <a:latin typeface="Calibri" panose="020F0502020204030204" pitchFamily="34" charset="0"/>
                <a:ea typeface="Times New Roman" panose="02020603050405020304" pitchFamily="18" charset="0"/>
                <a:cs typeface="B Nazanin" panose="00000400000000000000" pitchFamily="2" charset="-78"/>
              </a:rPr>
              <a:t>📸</a:t>
            </a:r>
            <a:r>
              <a:rPr lang="fa-IR" sz="2400" b="1" dirty="0">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b="1" dirty="0">
              <a:solidFill>
                <a:srgbClr val="C00000"/>
              </a:solidFill>
              <a:effectLst/>
              <a:latin typeface="Calibri" panose="020F0502020204030204" pitchFamily="34" charset="0"/>
              <a:ea typeface="Calibri" panose="020F0502020204030204" pitchFamily="34" charset="0"/>
              <a:cs typeface="B Nazanin" panose="00000400000000000000" pitchFamily="2" charset="-78"/>
            </a:endParaRPr>
          </a:p>
          <a:p>
            <a:pPr marL="285750" marR="0" indent="-285750" algn="r" rtl="1">
              <a:lnSpc>
                <a:spcPct val="107000"/>
              </a:lnSpc>
              <a:spcBef>
                <a:spcPts val="0"/>
              </a:spcBef>
              <a:spcAft>
                <a:spcPts val="800"/>
              </a:spcAft>
              <a:buFont typeface="Arial" panose="020B0604020202020204" pitchFamily="34" charset="0"/>
              <a:buChar char="•"/>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۲. آن را به ویژگی‌های عددی تبدیل می‌کنیم: </a:t>
            </a:r>
            <a:r>
              <a:rPr lang="fa-IR" sz="2400" b="1" dirty="0">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هر عکس را می‌شکنیم به پیکسل‌ها؛ هر پیکسل یک عدد است که میزان روشنایی یا رنگ را نشان می‌دهد.</a:t>
            </a:r>
            <a:r>
              <a:rPr lang="fa-IR" sz="2000" b="1" dirty="0">
                <a:solidFill>
                  <a:srgbClr val="C00000"/>
                </a:solidFill>
                <a:latin typeface="Calibri" panose="020F0502020204030204" pitchFamily="34" charset="0"/>
                <a:ea typeface="Calibri" panose="020F0502020204030204" pitchFamily="34" charset="0"/>
                <a:cs typeface="B Nazanin" panose="00000400000000000000" pitchFamily="2" charset="-78"/>
              </a:rPr>
              <a:t>  </a:t>
            </a:r>
            <a:r>
              <a:rPr lang="fa-IR" sz="2400" b="1" dirty="0">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مثلاً یک عکس 100×100 ممکن است به ۱۰</a:t>
            </a:r>
            <a:r>
              <a:rPr lang="fa-IR" sz="2400" b="1" dirty="0">
                <a:solidFill>
                  <a:srgbClr val="C00000"/>
                </a:solidFill>
                <a:effectLst/>
                <a:latin typeface="Calibri" panose="020F0502020204030204" pitchFamily="34" charset="0"/>
                <a:ea typeface="Times New Roman" panose="02020603050405020304" pitchFamily="18" charset="0"/>
                <a:cs typeface="B Nazanin" panose="00000400000000000000" pitchFamily="2" charset="-78"/>
              </a:rPr>
              <a:t>٬</a:t>
            </a:r>
            <a:r>
              <a:rPr lang="fa-IR" sz="2400" b="1" dirty="0">
                <a:solidFill>
                  <a:srgbClr val="C00000"/>
                </a:solidFill>
                <a:effectLst/>
                <a:latin typeface="Times New Roman" panose="02020603050405020304" pitchFamily="18" charset="0"/>
                <a:ea typeface="Times New Roman" panose="02020603050405020304" pitchFamily="18" charset="0"/>
                <a:cs typeface="B Nazanin" panose="00000400000000000000" pitchFamily="2" charset="-78"/>
              </a:rPr>
              <a:t>۰۰۰ عدد تبدیل شود.</a:t>
            </a:r>
            <a:endParaRPr lang="en-US" sz="2000" b="1" dirty="0">
              <a:solidFill>
                <a:srgbClr val="C00000"/>
              </a:solidFill>
              <a:effectLst/>
              <a:latin typeface="Calibri" panose="020F0502020204030204" pitchFamily="34" charset="0"/>
              <a:ea typeface="Calibri" panose="020F0502020204030204" pitchFamily="34" charset="0"/>
              <a:cs typeface="B Nazanin" panose="00000400000000000000" pitchFamily="2" charset="-78"/>
            </a:endParaRPr>
          </a:p>
          <a:p>
            <a:pPr marL="285750" marR="0" indent="-285750" algn="r" rtl="1">
              <a:lnSpc>
                <a:spcPct val="107000"/>
              </a:lnSpc>
              <a:spcBef>
                <a:spcPts val="0"/>
              </a:spcBef>
              <a:spcAft>
                <a:spcPts val="800"/>
              </a:spcAft>
              <a:buFont typeface="Arial" panose="020B0604020202020204" pitchFamily="34" charset="0"/>
              <a:buChar char="•"/>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۳. مدل ریاضی انتخاب می‌کنیم: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می‌توانیم مدل شبکه عصبی کانولوشنی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CNN</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 انتخاب کنیم چون در تشخیص تصویر خوب عمل می‌کند.</a:t>
            </a:r>
            <a:r>
              <a:rPr lang="fa-IR" sz="2000" b="1" dirty="0">
                <a:latin typeface="Calibri" panose="020F0502020204030204" pitchFamily="34" charset="0"/>
                <a:ea typeface="Calibri" panose="020F0502020204030204" pitchFamily="34" charset="0"/>
                <a:cs typeface="B Nazanin" panose="00000400000000000000" pitchFamily="2" charset="-78"/>
              </a:rPr>
              <a:t>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(اگر داده‌ها ساده‌تر بودند، شاید حتی رگرسیون لجستیک کافی بود.)</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p>
            <a:pPr marL="285750" indent="-285750" algn="r" rtl="1">
              <a:lnSpc>
                <a:spcPct val="107000"/>
              </a:lnSpc>
              <a:spcAft>
                <a:spcPts val="800"/>
              </a:spcAft>
              <a:buFont typeface="Arial" panose="020B0604020202020204" pitchFamily="34" charset="0"/>
              <a:buChar char="•"/>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۴. در فرآیند آموزش، پارامترها را تغییر می‌دهیم:</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 مدل را با عکس‌های برچسب‌دار (“این گربه است” یا “این گربه نیست”) تغذیه می‌کنیم.</a:t>
            </a:r>
            <a:r>
              <a:rPr lang="fa-IR" sz="2000" b="1" dirty="0">
                <a:latin typeface="Calibri" panose="020F0502020204030204" pitchFamily="34" charset="0"/>
                <a:ea typeface="Calibri" panose="020F0502020204030204" pitchFamily="34" charset="0"/>
                <a:cs typeface="B Nazanin" panose="00000400000000000000" pitchFamily="2" charset="-78"/>
              </a:rPr>
              <a:t> </a:t>
            </a:r>
          </a:p>
          <a:p>
            <a:pPr marL="1200150" lvl="2" indent="-285750" algn="r" rtl="1">
              <a:lnSpc>
                <a:spcPct val="107000"/>
              </a:lnSpc>
              <a:spcAft>
                <a:spcPts val="800"/>
              </a:spcAft>
              <a:buFont typeface="Arial" panose="020B0604020202020204" pitchFamily="34" charset="0"/>
              <a:buChar char="•"/>
            </a:pP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مدل کم‌کم وزن‌ها و پارامترهای شبکه را تنظیم می‌کند تا پیش‌بینی‌ها به واقعیت نزدیک‌تر شوند.</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p>
            <a:pPr marL="285750" indent="-285750" algn="r" rtl="1">
              <a:lnSpc>
                <a:spcPct val="107000"/>
              </a:lnSpc>
              <a:spcAft>
                <a:spcPts val="800"/>
              </a:spcAft>
              <a:buFont typeface="Arial" panose="020B0604020202020204" pitchFamily="34" charset="0"/>
              <a:buChar char="•"/>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۵. در استنتاج، مدل را روی داده جدید اعمال می‌کنیم: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عکسی که مدل تا حالا ندیده را به آن می‌دهیم؛ مدل بر اساس آنچه یاد گرفته می‌گوید: «بله، این یک گربه است» یا «خیر، این گربه نیست».</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088334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284</TotalTime>
  <Words>5614</Words>
  <Application>Microsoft Office PowerPoint</Application>
  <PresentationFormat>Widescreen</PresentationFormat>
  <Paragraphs>471</Paragraphs>
  <Slides>42</Slides>
  <Notes>34</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B Nazanin</vt:lpstr>
      <vt:lpstr>Calibri</vt:lpstr>
      <vt:lpstr>Calibri Light</vt:lpstr>
      <vt:lpstr>Cambria Math</vt:lpstr>
      <vt:lpstr>Courier New</vt:lpstr>
      <vt:lpstr>Symbol</vt:lpstr>
      <vt:lpstr>Times New Roman</vt:lpstr>
      <vt:lpstr>Wingdings</vt:lpstr>
      <vt:lpstr>Retrospect</vt:lpstr>
      <vt:lpstr>معرفی هوش مصنوعی</vt:lpstr>
      <vt:lpstr>هوشمند بودن برای انسان‌ها به چه معناست</vt:lpstr>
      <vt:lpstr>تعریف  AI</vt:lpstr>
      <vt:lpstr>تاریخچه</vt:lpstr>
      <vt:lpstr>یادگیری ماشین چیست؟</vt:lpstr>
      <vt:lpstr>یادگیری ماشین چیست؟</vt:lpstr>
      <vt:lpstr>تفاوت ML و AI</vt:lpstr>
      <vt:lpstr>یادگیری ماشین چگونه کار می‌کند</vt:lpstr>
      <vt:lpstr>یادگیری ماشین چگونه کار می‌کند</vt:lpstr>
      <vt:lpstr>یادگیری ماشین چگونه کار می‌کند؟</vt:lpstr>
      <vt:lpstr>یادگیری ماشین چگونه کار می‌کند؟</vt:lpstr>
      <vt:lpstr>PowerPoint Presentation</vt:lpstr>
      <vt:lpstr>PowerPoint Presentation</vt:lpstr>
      <vt:lpstr>پارامترهای مدل یادگیری ماشین و بهینه‌سازی</vt:lpstr>
      <vt:lpstr>انواع روشهای یادگیری ماشین</vt:lpstr>
      <vt:lpstr>انواع یادگیری ماشین</vt:lpstr>
      <vt:lpstr>انواع یادگیری ماشین</vt:lpstr>
      <vt:lpstr>یادگیری نظارت‌شده</vt:lpstr>
      <vt:lpstr>یادگیری بدون نظارت</vt:lpstr>
      <vt:lpstr>یادگیری تقویتی</vt:lpstr>
      <vt:lpstr>یادگیری عمیق</vt:lpstr>
      <vt:lpstr>شبکه عصبی: یک مجموعه ای از عملیات ها که میتوانند هر عملیاتی را پیشبینی کنند. </vt:lpstr>
      <vt:lpstr>شبکه عصبی</vt:lpstr>
      <vt:lpstr>یادگیری عمیق</vt:lpstr>
      <vt:lpstr>یادگیری تقویتی</vt:lpstr>
      <vt:lpstr>یادگیری تقویتی</vt:lpstr>
      <vt:lpstr>شبکه‌های عصبی کانولوشنی (CNNs)</vt:lpstr>
      <vt:lpstr>شبکه‌های عصبی کانولوشنی (CNNs)</vt:lpstr>
      <vt:lpstr>شبکه‌های عصبی بازگشتی (RNNs)</vt:lpstr>
      <vt:lpstr>شبکه‌های عصبی بازگشتی (RNNs)</vt:lpstr>
      <vt:lpstr>مدل‌های ترانسفورمر</vt:lpstr>
      <vt:lpstr>چرخه حیات ML (MLOps)</vt:lpstr>
      <vt:lpstr> ابزارها و کتابخانه‌ها</vt:lpstr>
      <vt:lpstr>بخش دو: ابزارهای هوش مصنوعی</vt:lpstr>
      <vt:lpstr>بخش دو: ابزارهای هوش مصنوعی</vt:lpstr>
      <vt:lpstr>ابزارهای هوش مصنوعی عصر:https://notebooklm.google.com/</vt:lpstr>
      <vt:lpstr>ابزارهای هوش مصنوعی عصر:https://notebooklm.google.com/</vt:lpstr>
      <vt:lpstr>ابزارهای هوش مصنوعی عصر:https://notebooklm.google.com/</vt:lpstr>
      <vt:lpstr>ابزارهای هوش مصنوعی عصر:https://notebooklm.google.com/</vt:lpstr>
      <vt:lpstr>ابزارهای هوش مصنوعی عصر:https://notebooklm.google.com/</vt:lpstr>
      <vt:lpstr>ابزارهای هوش مصنوعی عصر:https://notebooklm.google.com/</vt:lpstr>
      <vt:lpstr>ابزارهای هوش مصنوعی عصر:https://notebooklm.google.com/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Ahmad</dc:creator>
  <cp:lastModifiedBy>Ahmad</cp:lastModifiedBy>
  <cp:revision>32</cp:revision>
  <dcterms:created xsi:type="dcterms:W3CDTF">2025-08-27T18:01:36Z</dcterms:created>
  <dcterms:modified xsi:type="dcterms:W3CDTF">2025-08-28T09:39:54Z</dcterms:modified>
</cp:coreProperties>
</file>